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73"/>
  </p:notesMasterIdLst>
  <p:handoutMasterIdLst>
    <p:handoutMasterId r:id="rId74"/>
  </p:handoutMasterIdLst>
  <p:sldIdLst>
    <p:sldId id="1486" r:id="rId11"/>
    <p:sldId id="1374" r:id="rId12"/>
    <p:sldId id="9976" r:id="rId13"/>
    <p:sldId id="1835" r:id="rId14"/>
    <p:sldId id="1895" r:id="rId15"/>
    <p:sldId id="1837" r:id="rId16"/>
    <p:sldId id="1839" r:id="rId17"/>
    <p:sldId id="1827" r:id="rId18"/>
    <p:sldId id="1828" r:id="rId19"/>
    <p:sldId id="1829" r:id="rId20"/>
    <p:sldId id="1862" r:id="rId21"/>
    <p:sldId id="1886" r:id="rId22"/>
    <p:sldId id="1892" r:id="rId23"/>
    <p:sldId id="1897" r:id="rId24"/>
    <p:sldId id="1898" r:id="rId25"/>
    <p:sldId id="1899" r:id="rId26"/>
    <p:sldId id="1848" r:id="rId27"/>
    <p:sldId id="1893" r:id="rId28"/>
    <p:sldId id="1867" r:id="rId29"/>
    <p:sldId id="1868" r:id="rId30"/>
    <p:sldId id="1884" r:id="rId31"/>
    <p:sldId id="1869" r:id="rId32"/>
    <p:sldId id="1900" r:id="rId33"/>
    <p:sldId id="9955" r:id="rId34"/>
    <p:sldId id="9886" r:id="rId35"/>
    <p:sldId id="9885" r:id="rId36"/>
    <p:sldId id="9952" r:id="rId37"/>
    <p:sldId id="9917" r:id="rId38"/>
    <p:sldId id="1890" r:id="rId39"/>
    <p:sldId id="1881" r:id="rId40"/>
    <p:sldId id="1880" r:id="rId41"/>
    <p:sldId id="1879" r:id="rId42"/>
    <p:sldId id="9954" r:id="rId43"/>
    <p:sldId id="1231" r:id="rId44"/>
    <p:sldId id="1242" r:id="rId45"/>
    <p:sldId id="1232" r:id="rId46"/>
    <p:sldId id="9895" r:id="rId47"/>
    <p:sldId id="9894" r:id="rId48"/>
    <p:sldId id="1229" r:id="rId49"/>
    <p:sldId id="9924" r:id="rId50"/>
    <p:sldId id="9918" r:id="rId51"/>
    <p:sldId id="9927" r:id="rId52"/>
    <p:sldId id="9905" r:id="rId53"/>
    <p:sldId id="9999" r:id="rId54"/>
    <p:sldId id="10010" r:id="rId55"/>
    <p:sldId id="9898" r:id="rId56"/>
    <p:sldId id="10000" r:id="rId57"/>
    <p:sldId id="10001" r:id="rId58"/>
    <p:sldId id="10002" r:id="rId59"/>
    <p:sldId id="10012" r:id="rId60"/>
    <p:sldId id="9970" r:id="rId61"/>
    <p:sldId id="9983" r:id="rId62"/>
    <p:sldId id="10017" r:id="rId63"/>
    <p:sldId id="9984" r:id="rId64"/>
    <p:sldId id="9934" r:id="rId65"/>
    <p:sldId id="9904" r:id="rId66"/>
    <p:sldId id="9957" r:id="rId67"/>
    <p:sldId id="9958" r:id="rId68"/>
    <p:sldId id="9929" r:id="rId69"/>
    <p:sldId id="1901" r:id="rId70"/>
    <p:sldId id="1509" r:id="rId71"/>
    <p:sldId id="1710"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DFF61D-71AF-4E7E-9A5C-6367A28F4B72}" v="59" dt="2019-07-14T16:41:53.612"/>
    <p1510:client id="{DDE0CB4E-8AE2-433B-BE85-4C2B4843A8D1}" v="31" vWet="32" dt="2019-07-13T17:25:47.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4" d="100"/>
          <a:sy n="94" d="100"/>
        </p:scale>
        <p:origin x="33" y="54"/>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Memory per </a:t>
            </a:r>
            <a:r>
              <a:rPr lang="en-US" sz="1600" err="1"/>
              <a:t>SmallRc</a:t>
            </a:r>
            <a:r>
              <a:rPr lang="en-US" sz="1600"/>
              <a:t> query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Sheet3!$C$4</c:f>
              <c:strCache>
                <c:ptCount val="1"/>
                <c:pt idx="0">
                  <c:v>Concurrency Slots per query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Sheet3!$S$5:$S$16</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6BB9-48EB-A910-982773832705}"/>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Medium</a:t>
            </a:r>
            <a:r>
              <a:rPr lang="en-US" baseline="0"/>
              <a:t>Rc Concurrency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Sheet3!$C$24</c:f>
              <c:strCache>
                <c:ptCount val="1"/>
                <c:pt idx="0">
                  <c:v>Concurrency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Sheet3!$W$5:$W$16</c:f>
              <c:numCache>
                <c:formatCode>0</c:formatCode>
                <c:ptCount val="12"/>
                <c:pt idx="0">
                  <c:v>4</c:v>
                </c:pt>
                <c:pt idx="1">
                  <c:v>4</c:v>
                </c:pt>
                <c:pt idx="2">
                  <c:v>6</c:v>
                </c:pt>
                <c:pt idx="3">
                  <c:v>4</c:v>
                </c:pt>
                <c:pt idx="4">
                  <c:v>5</c:v>
                </c:pt>
                <c:pt idx="5">
                  <c:v>6</c:v>
                </c:pt>
                <c:pt idx="6">
                  <c:v>4</c:v>
                </c:pt>
                <c:pt idx="7">
                  <c:v>4</c:v>
                </c:pt>
                <c:pt idx="8">
                  <c:v>4</c:v>
                </c:pt>
                <c:pt idx="9">
                  <c:v>3</c:v>
                </c:pt>
                <c:pt idx="10">
                  <c:v>4</c:v>
                </c:pt>
                <c:pt idx="11">
                  <c:v>4</c:v>
                </c:pt>
              </c:numCache>
            </c:numRef>
          </c:val>
          <c:extLst>
            <c:ext xmlns:c16="http://schemas.microsoft.com/office/drawing/2014/chart" uri="{C3380CC4-5D6E-409C-BE32-E72D297353CC}">
              <c16:uniqueId val="{00000000-AE3D-4C5A-B8BB-35A707E145EA}"/>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Run Time</a:t>
            </a:r>
            <a:r>
              <a:rPr lang="en-US" sz="1600" b="1" i="0" u="none" strike="noStrike" baseline="0">
                <a:effectLst/>
              </a:rPr>
              <a:t> - Lower Is Better</a:t>
            </a:r>
            <a:endParaRPr lang="en-US"/>
          </a:p>
        </c:rich>
      </c:tx>
      <c:layout>
        <c:manualLayout>
          <c:xMode val="edge"/>
          <c:yMode val="edge"/>
          <c:x val="0.30774818976773632"/>
          <c:y val="4.624870344815145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'Gigaom Final Numbers'!$B$8</c:f>
              <c:strCache>
                <c:ptCount val="1"/>
                <c:pt idx="0">
                  <c:v>RS (s)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Numbers'!$B$9:$B$11</c:f>
              <c:numCache>
                <c:formatCode>0</c:formatCode>
                <c:ptCount val="3"/>
                <c:pt idx="0">
                  <c:v>4803</c:v>
                </c:pt>
                <c:pt idx="1">
                  <c:v>1522</c:v>
                </c:pt>
                <c:pt idx="2">
                  <c:v>804</c:v>
                </c:pt>
              </c:numCache>
            </c:numRef>
          </c:val>
          <c:extLst>
            <c:ext xmlns:c16="http://schemas.microsoft.com/office/drawing/2014/chart" uri="{C3380CC4-5D6E-409C-BE32-E72D297353CC}">
              <c16:uniqueId val="{00000000-4A8D-4573-91C9-CC0157964FC9}"/>
            </c:ext>
          </c:extLst>
        </c:ser>
        <c:ser>
          <c:idx val="1"/>
          <c:order val="1"/>
          <c:tx>
            <c:strRef>
              <c:f>'Gigaom Final Numbers'!$C$8</c:f>
              <c:strCache>
                <c:ptCount val="1"/>
                <c:pt idx="0">
                  <c:v>DW(s)</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Numbers'!$C$9:$C$11</c:f>
              <c:numCache>
                <c:formatCode>0</c:formatCode>
                <c:ptCount val="3"/>
                <c:pt idx="0">
                  <c:v>2830</c:v>
                </c:pt>
                <c:pt idx="1">
                  <c:v>832</c:v>
                </c:pt>
                <c:pt idx="2">
                  <c:v>482</c:v>
                </c:pt>
              </c:numCache>
            </c:numRef>
          </c:val>
          <c:extLst>
            <c:ext xmlns:c16="http://schemas.microsoft.com/office/drawing/2014/chart" uri="{C3380CC4-5D6E-409C-BE32-E72D297353CC}">
              <c16:uniqueId val="{00000001-4A8D-4573-91C9-CC0157964FC9}"/>
            </c:ext>
          </c:extLst>
        </c:ser>
        <c:dLbls>
          <c:showLegendKey val="0"/>
          <c:showVal val="0"/>
          <c:showCatName val="0"/>
          <c:showSerName val="0"/>
          <c:showPercent val="0"/>
          <c:showBubbleSize val="0"/>
        </c:dLbls>
        <c:gapWidth val="100"/>
        <c:overlap val="-24"/>
        <c:axId val="862349808"/>
        <c:axId val="862354728"/>
      </c:barChart>
      <c:catAx>
        <c:axId val="8623498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54728"/>
        <c:crosses val="autoZero"/>
        <c:auto val="1"/>
        <c:lblAlgn val="ctr"/>
        <c:lblOffset val="100"/>
        <c:noMultiLvlLbl val="0"/>
      </c:catAx>
      <c:valAx>
        <c:axId val="8623547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49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Price Performance </a:t>
            </a:r>
            <a:r>
              <a:rPr lang="en-US" sz="1600" b="1" i="0" u="none" strike="noStrike" baseline="0">
                <a:effectLst/>
              </a:rPr>
              <a:t> - Lower Is Better</a:t>
            </a:r>
            <a:r>
              <a:rPr lang="en-US"/>
              <a:t> </a:t>
            </a:r>
          </a:p>
        </c:rich>
      </c:tx>
      <c:layout>
        <c:manualLayout>
          <c:xMode val="edge"/>
          <c:yMode val="edge"/>
          <c:x val="0.19698884316197635"/>
          <c:y val="3.24074074074074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'Gigaom Final Numbers'!$F$8</c:f>
              <c:strCache>
                <c:ptCount val="1"/>
                <c:pt idx="0">
                  <c:v>Price Perf RS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Numbers'!$F$9:$F$11</c:f>
              <c:numCache>
                <c:formatCode>_("$"* #,##0.00_);_("$"* \(#,##0.00\);_("$"* "-"??_);_(@_)</c:formatCode>
                <c:ptCount val="3"/>
                <c:pt idx="0">
                  <c:v>64.039999999999992</c:v>
                </c:pt>
                <c:pt idx="1">
                  <c:v>60.879999999999995</c:v>
                </c:pt>
                <c:pt idx="2">
                  <c:v>64.319999999999993</c:v>
                </c:pt>
              </c:numCache>
            </c:numRef>
          </c:val>
          <c:extLst>
            <c:ext xmlns:c16="http://schemas.microsoft.com/office/drawing/2014/chart" uri="{C3380CC4-5D6E-409C-BE32-E72D297353CC}">
              <c16:uniqueId val="{00000000-EA66-4F21-9A98-7596A41D07F2}"/>
            </c:ext>
          </c:extLst>
        </c:ser>
        <c:ser>
          <c:idx val="3"/>
          <c:order val="1"/>
          <c:tx>
            <c:strRef>
              <c:f>'Gigaom Final Numbers'!$G$8</c:f>
              <c:strCache>
                <c:ptCount val="1"/>
                <c:pt idx="0">
                  <c:v>Price Perf DW</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Numbers'!$G$9:$G$11</c:f>
              <c:numCache>
                <c:formatCode>_("$"* #,##0.00_);_("$"* \(#,##0.00\);_("$"* "-"??_);_(@_)</c:formatCode>
                <c:ptCount val="3"/>
                <c:pt idx="0">
                  <c:v>49.352055555555559</c:v>
                </c:pt>
                <c:pt idx="1">
                  <c:v>42.427377777777778</c:v>
                </c:pt>
                <c:pt idx="2">
                  <c:v>48.83998888888889</c:v>
                </c:pt>
              </c:numCache>
            </c:numRef>
          </c:val>
          <c:extLst>
            <c:ext xmlns:c16="http://schemas.microsoft.com/office/drawing/2014/chart" uri="{C3380CC4-5D6E-409C-BE32-E72D297353CC}">
              <c16:uniqueId val="{00000001-EA66-4F21-9A98-7596A41D07F2}"/>
            </c:ext>
          </c:extLst>
        </c:ser>
        <c:dLbls>
          <c:showLegendKey val="0"/>
          <c:showVal val="0"/>
          <c:showCatName val="0"/>
          <c:showSerName val="0"/>
          <c:showPercent val="0"/>
          <c:showBubbleSize val="0"/>
        </c:dLbls>
        <c:gapWidth val="100"/>
        <c:overlap val="-24"/>
        <c:axId val="487987560"/>
        <c:axId val="487988872"/>
      </c:barChart>
      <c:catAx>
        <c:axId val="4879875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8872"/>
        <c:crosses val="autoZero"/>
        <c:auto val="1"/>
        <c:lblAlgn val="ctr"/>
        <c:lblOffset val="100"/>
        <c:noMultiLvlLbl val="0"/>
      </c:catAx>
      <c:valAx>
        <c:axId val="487988872"/>
        <c:scaling>
          <c:orientation val="minMax"/>
        </c:scaling>
        <c:delete val="0"/>
        <c:axPos val="l"/>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7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9-01-26T07:36:07.665" idx="2">
    <p:pos x="5339" y="1276"/>
    <p:text>There is a confidence associated with it also, need to check that</p:text>
    <p:extLst>
      <p:ext uri="{C676402C-5697-4E1C-873F-D02D1690AC5C}">
        <p15:threadingInfo xmlns:p15="http://schemas.microsoft.com/office/powerpoint/2012/main" timeZoneBias="480"/>
      </p:ext>
    </p:extLst>
  </p:cm>
  <p:cm authorId="4" dt="2019-01-26T07:36:26.529" idx="3">
    <p:pos x="10" y="10"/>
    <p:text>Also, we should have some examples of where HLL is a useful approach. For example, probably bad for dinancial calculations, but useful for web ussage trand behavior</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29DB06-3AF0-43BC-8AF7-C876EE647377}" type="doc">
      <dgm:prSet loTypeId="urn:microsoft.com/office/officeart/2005/8/layout/arrow2" loCatId="process" qsTypeId="urn:microsoft.com/office/officeart/2005/8/quickstyle/simple1" qsCatId="simple" csTypeId="urn:microsoft.com/office/officeart/2005/8/colors/accent1_2" csCatId="accent1" phldr="1"/>
      <dgm:spPr/>
    </dgm:pt>
    <dgm:pt modelId="{0AF870B6-6F0C-4CBE-A3A5-AF2C8E375E1C}">
      <dgm:prSet phldrT="[Text]" custT="1"/>
      <dgm:spPr/>
      <dgm:t>
        <a:bodyPr/>
        <a:lstStyle/>
        <a:p>
          <a:r>
            <a:rPr lang="en-US" sz="2400"/>
            <a:t>Gen1</a:t>
          </a:r>
        </a:p>
      </dgm:t>
    </dgm:pt>
    <dgm:pt modelId="{59CF63F6-3090-4936-A685-517B26A70B6E}" type="parTrans" cxnId="{129C66A9-167B-4622-861A-1093903C7BAC}">
      <dgm:prSet/>
      <dgm:spPr/>
      <dgm:t>
        <a:bodyPr/>
        <a:lstStyle/>
        <a:p>
          <a:endParaRPr lang="en-US"/>
        </a:p>
      </dgm:t>
    </dgm:pt>
    <dgm:pt modelId="{20C7CD36-D735-4E42-8984-C30755A79170}" type="sibTrans" cxnId="{129C66A9-167B-4622-861A-1093903C7BAC}">
      <dgm:prSet/>
      <dgm:spPr/>
      <dgm:t>
        <a:bodyPr/>
        <a:lstStyle/>
        <a:p>
          <a:endParaRPr lang="en-US"/>
        </a:p>
      </dgm:t>
    </dgm:pt>
    <dgm:pt modelId="{A5D547A8-19BE-45EB-989C-3A71A1128938}">
      <dgm:prSet phldrT="[Text]" custT="1"/>
      <dgm:spPr/>
      <dgm:t>
        <a:bodyPr/>
        <a:lstStyle/>
        <a:p>
          <a:r>
            <a:rPr lang="en-US" sz="2400"/>
            <a:t>Gen2</a:t>
          </a:r>
        </a:p>
      </dgm:t>
    </dgm:pt>
    <dgm:pt modelId="{C2F6774C-89C3-4854-B916-28605DF8D8AA}" type="parTrans" cxnId="{5B18A250-12CD-412A-87F7-768068768AD1}">
      <dgm:prSet/>
      <dgm:spPr/>
      <dgm:t>
        <a:bodyPr/>
        <a:lstStyle/>
        <a:p>
          <a:endParaRPr lang="en-US"/>
        </a:p>
      </dgm:t>
    </dgm:pt>
    <dgm:pt modelId="{1D5B80C9-E214-441A-BD59-DF2C15045262}" type="sibTrans" cxnId="{5B18A250-12CD-412A-87F7-768068768AD1}">
      <dgm:prSet/>
      <dgm:spPr/>
      <dgm:t>
        <a:bodyPr/>
        <a:lstStyle/>
        <a:p>
          <a:endParaRPr lang="en-US"/>
        </a:p>
      </dgm:t>
    </dgm:pt>
    <dgm:pt modelId="{59AA9E24-78B5-4AF8-8983-E2FAA73AB38D}">
      <dgm:prSet phldrT="[Text]" custT="1"/>
      <dgm:spPr/>
      <dgm:t>
        <a:bodyPr/>
        <a:lstStyle/>
        <a:p>
          <a:r>
            <a:rPr lang="en-US" sz="2400"/>
            <a:t>Gen2-L.E.</a:t>
          </a:r>
        </a:p>
      </dgm:t>
    </dgm:pt>
    <dgm:pt modelId="{B7D4D0F3-CB8A-4A20-9FE5-B857DCA4A7CF}" type="parTrans" cxnId="{89EB868B-FCCE-410D-AAD3-E37CFE10287B}">
      <dgm:prSet/>
      <dgm:spPr/>
      <dgm:t>
        <a:bodyPr/>
        <a:lstStyle/>
        <a:p>
          <a:endParaRPr lang="en-US"/>
        </a:p>
      </dgm:t>
    </dgm:pt>
    <dgm:pt modelId="{C8F022FE-4B82-4EE7-B90E-001156BCE88A}" type="sibTrans" cxnId="{89EB868B-FCCE-410D-AAD3-E37CFE10287B}">
      <dgm:prSet/>
      <dgm:spPr/>
      <dgm:t>
        <a:bodyPr/>
        <a:lstStyle/>
        <a:p>
          <a:endParaRPr lang="en-US"/>
        </a:p>
      </dgm:t>
    </dgm:pt>
    <dgm:pt modelId="{47658433-4C7D-419D-92FD-55FE5B2BC334}" type="pres">
      <dgm:prSet presAssocID="{9229DB06-3AF0-43BC-8AF7-C876EE647377}" presName="arrowDiagram" presStyleCnt="0">
        <dgm:presLayoutVars>
          <dgm:chMax val="5"/>
          <dgm:dir/>
          <dgm:resizeHandles val="exact"/>
        </dgm:presLayoutVars>
      </dgm:prSet>
      <dgm:spPr/>
    </dgm:pt>
    <dgm:pt modelId="{B6B60406-3C1E-4F72-B858-3CE6E5AD5C4F}" type="pres">
      <dgm:prSet presAssocID="{9229DB06-3AF0-43BC-8AF7-C876EE647377}" presName="arrow" presStyleLbl="bgShp" presStyleIdx="0" presStyleCnt="1"/>
      <dgm:spPr/>
    </dgm:pt>
    <dgm:pt modelId="{609F2B0D-A0ED-41CF-9AC2-B2C7F2EA5FAE}" type="pres">
      <dgm:prSet presAssocID="{9229DB06-3AF0-43BC-8AF7-C876EE647377}" presName="arrowDiagram3" presStyleCnt="0"/>
      <dgm:spPr/>
    </dgm:pt>
    <dgm:pt modelId="{30C44A22-6972-499E-98B4-388D26EE2EC8}" type="pres">
      <dgm:prSet presAssocID="{0AF870B6-6F0C-4CBE-A3A5-AF2C8E375E1C}" presName="bullet3a" presStyleLbl="node1" presStyleIdx="0" presStyleCnt="3"/>
      <dgm:spPr/>
    </dgm:pt>
    <dgm:pt modelId="{DEEA0B63-2570-48EE-BA8A-751E19D852DF}" type="pres">
      <dgm:prSet presAssocID="{0AF870B6-6F0C-4CBE-A3A5-AF2C8E375E1C}" presName="textBox3a" presStyleLbl="revTx" presStyleIdx="0" presStyleCnt="3">
        <dgm:presLayoutVars>
          <dgm:bulletEnabled val="1"/>
        </dgm:presLayoutVars>
      </dgm:prSet>
      <dgm:spPr/>
    </dgm:pt>
    <dgm:pt modelId="{090B3854-9631-4C94-8B5F-88DCCEB863F6}" type="pres">
      <dgm:prSet presAssocID="{A5D547A8-19BE-45EB-989C-3A71A1128938}" presName="bullet3b" presStyleLbl="node1" presStyleIdx="1" presStyleCnt="3"/>
      <dgm:spPr/>
    </dgm:pt>
    <dgm:pt modelId="{1A97470D-9A9E-4B95-9C48-52347A7455C5}" type="pres">
      <dgm:prSet presAssocID="{A5D547A8-19BE-45EB-989C-3A71A1128938}" presName="textBox3b" presStyleLbl="revTx" presStyleIdx="1" presStyleCnt="3">
        <dgm:presLayoutVars>
          <dgm:bulletEnabled val="1"/>
        </dgm:presLayoutVars>
      </dgm:prSet>
      <dgm:spPr/>
    </dgm:pt>
    <dgm:pt modelId="{37540EC4-7082-495C-8577-C8CC10B8525F}" type="pres">
      <dgm:prSet presAssocID="{59AA9E24-78B5-4AF8-8983-E2FAA73AB38D}" presName="bullet3c" presStyleLbl="node1" presStyleIdx="2" presStyleCnt="3" custScaleX="46154" custScaleY="46154"/>
      <dgm:spPr/>
    </dgm:pt>
    <dgm:pt modelId="{4CBF7A95-1951-46B9-AD65-9A77200BC35D}" type="pres">
      <dgm:prSet presAssocID="{59AA9E24-78B5-4AF8-8983-E2FAA73AB38D}" presName="textBox3c" presStyleLbl="revTx" presStyleIdx="2" presStyleCnt="3">
        <dgm:presLayoutVars>
          <dgm:bulletEnabled val="1"/>
        </dgm:presLayoutVars>
      </dgm:prSet>
      <dgm:spPr/>
    </dgm:pt>
  </dgm:ptLst>
  <dgm:cxnLst>
    <dgm:cxn modelId="{B204AF12-3828-4C37-92AF-171EC95B1B38}" type="presOf" srcId="{A5D547A8-19BE-45EB-989C-3A71A1128938}" destId="{1A97470D-9A9E-4B95-9C48-52347A7455C5}" srcOrd="0" destOrd="0" presId="urn:microsoft.com/office/officeart/2005/8/layout/arrow2"/>
    <dgm:cxn modelId="{F75EA21C-FD23-4BAF-ACC5-A43ED6BE2EEE}" type="presOf" srcId="{59AA9E24-78B5-4AF8-8983-E2FAA73AB38D}" destId="{4CBF7A95-1951-46B9-AD65-9A77200BC35D}" srcOrd="0" destOrd="0" presId="urn:microsoft.com/office/officeart/2005/8/layout/arrow2"/>
    <dgm:cxn modelId="{5B18A250-12CD-412A-87F7-768068768AD1}" srcId="{9229DB06-3AF0-43BC-8AF7-C876EE647377}" destId="{A5D547A8-19BE-45EB-989C-3A71A1128938}" srcOrd="1" destOrd="0" parTransId="{C2F6774C-89C3-4854-B916-28605DF8D8AA}" sibTransId="{1D5B80C9-E214-441A-BD59-DF2C15045262}"/>
    <dgm:cxn modelId="{89EB868B-FCCE-410D-AAD3-E37CFE10287B}" srcId="{9229DB06-3AF0-43BC-8AF7-C876EE647377}" destId="{59AA9E24-78B5-4AF8-8983-E2FAA73AB38D}" srcOrd="2" destOrd="0" parTransId="{B7D4D0F3-CB8A-4A20-9FE5-B857DCA4A7CF}" sibTransId="{C8F022FE-4B82-4EE7-B90E-001156BCE88A}"/>
    <dgm:cxn modelId="{129C66A9-167B-4622-861A-1093903C7BAC}" srcId="{9229DB06-3AF0-43BC-8AF7-C876EE647377}" destId="{0AF870B6-6F0C-4CBE-A3A5-AF2C8E375E1C}" srcOrd="0" destOrd="0" parTransId="{59CF63F6-3090-4936-A685-517B26A70B6E}" sibTransId="{20C7CD36-D735-4E42-8984-C30755A79170}"/>
    <dgm:cxn modelId="{64758BBD-AF05-486A-9108-0E944B24E3B9}" type="presOf" srcId="{0AF870B6-6F0C-4CBE-A3A5-AF2C8E375E1C}" destId="{DEEA0B63-2570-48EE-BA8A-751E19D852DF}" srcOrd="0" destOrd="0" presId="urn:microsoft.com/office/officeart/2005/8/layout/arrow2"/>
    <dgm:cxn modelId="{A7A6E0D5-D0CF-442F-B7B6-9A731F28D3FD}" type="presOf" srcId="{9229DB06-3AF0-43BC-8AF7-C876EE647377}" destId="{47658433-4C7D-419D-92FD-55FE5B2BC334}" srcOrd="0" destOrd="0" presId="urn:microsoft.com/office/officeart/2005/8/layout/arrow2"/>
    <dgm:cxn modelId="{2AAA7170-23BA-4CC4-85FE-21B2CD711E55}" type="presParOf" srcId="{47658433-4C7D-419D-92FD-55FE5B2BC334}" destId="{B6B60406-3C1E-4F72-B858-3CE6E5AD5C4F}" srcOrd="0" destOrd="0" presId="urn:microsoft.com/office/officeart/2005/8/layout/arrow2"/>
    <dgm:cxn modelId="{4D829FB0-DF3D-4593-B075-3E6E83E6A529}" type="presParOf" srcId="{47658433-4C7D-419D-92FD-55FE5B2BC334}" destId="{609F2B0D-A0ED-41CF-9AC2-B2C7F2EA5FAE}" srcOrd="1" destOrd="0" presId="urn:microsoft.com/office/officeart/2005/8/layout/arrow2"/>
    <dgm:cxn modelId="{B947FC42-3FE3-4827-B6D9-94C77A848D40}" type="presParOf" srcId="{609F2B0D-A0ED-41CF-9AC2-B2C7F2EA5FAE}" destId="{30C44A22-6972-499E-98B4-388D26EE2EC8}" srcOrd="0" destOrd="0" presId="urn:microsoft.com/office/officeart/2005/8/layout/arrow2"/>
    <dgm:cxn modelId="{989D626D-B485-47A0-AD48-77BE106B75EE}" type="presParOf" srcId="{609F2B0D-A0ED-41CF-9AC2-B2C7F2EA5FAE}" destId="{DEEA0B63-2570-48EE-BA8A-751E19D852DF}" srcOrd="1" destOrd="0" presId="urn:microsoft.com/office/officeart/2005/8/layout/arrow2"/>
    <dgm:cxn modelId="{5FBE51CB-6F8F-490E-B355-0CDFFE7C0E83}" type="presParOf" srcId="{609F2B0D-A0ED-41CF-9AC2-B2C7F2EA5FAE}" destId="{090B3854-9631-4C94-8B5F-88DCCEB863F6}" srcOrd="2" destOrd="0" presId="urn:microsoft.com/office/officeart/2005/8/layout/arrow2"/>
    <dgm:cxn modelId="{181F8ACF-46A9-4B3F-99A1-61FCA42B7EFD}" type="presParOf" srcId="{609F2B0D-A0ED-41CF-9AC2-B2C7F2EA5FAE}" destId="{1A97470D-9A9E-4B95-9C48-52347A7455C5}" srcOrd="3" destOrd="0" presId="urn:microsoft.com/office/officeart/2005/8/layout/arrow2"/>
    <dgm:cxn modelId="{B80F572F-78A0-4DD6-B179-12CA9CB4507E}" type="presParOf" srcId="{609F2B0D-A0ED-41CF-9AC2-B2C7F2EA5FAE}" destId="{37540EC4-7082-495C-8577-C8CC10B8525F}" srcOrd="4" destOrd="0" presId="urn:microsoft.com/office/officeart/2005/8/layout/arrow2"/>
    <dgm:cxn modelId="{C07D70B9-1233-438C-9126-9AB4D898070D}" type="presParOf" srcId="{609F2B0D-A0ED-41CF-9AC2-B2C7F2EA5FAE}" destId="{4CBF7A95-1951-46B9-AD65-9A77200BC35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D0A5F-6E75-4C59-8F0E-3D7D9ED1353B}" type="doc">
      <dgm:prSet loTypeId="urn:microsoft.com/office/officeart/2005/8/layout/cycle1" loCatId="cycle" qsTypeId="urn:microsoft.com/office/officeart/2005/8/quickstyle/simple5" qsCatId="simple" csTypeId="urn:microsoft.com/office/officeart/2005/8/colors/accent0_1" csCatId="mainScheme" phldr="1"/>
      <dgm:spPr/>
      <dgm:t>
        <a:bodyPr/>
        <a:lstStyle/>
        <a:p>
          <a:endParaRPr lang="en-US"/>
        </a:p>
      </dgm:t>
    </dgm:pt>
    <dgm:pt modelId="{99BFFFA7-FFD4-4258-B372-1B837F149DA7}">
      <dgm:prSet phldrT="[Text]"/>
      <dgm:spPr/>
      <dgm:t>
        <a:bodyPr/>
        <a:lstStyle/>
        <a:p>
          <a:r>
            <a:rPr lang="en-US"/>
            <a:t>Monitor</a:t>
          </a:r>
        </a:p>
      </dgm:t>
    </dgm:pt>
    <dgm:pt modelId="{0DE1A0E0-8AA2-4835-AAF8-D88A7996C9D5}" type="parTrans" cxnId="{F7D53C55-5AC9-4FC7-80E1-D48F118C4DBD}">
      <dgm:prSet/>
      <dgm:spPr/>
      <dgm:t>
        <a:bodyPr/>
        <a:lstStyle/>
        <a:p>
          <a:endParaRPr lang="en-US"/>
        </a:p>
      </dgm:t>
    </dgm:pt>
    <dgm:pt modelId="{C2673778-150A-4344-A489-E14B8455449A}" type="sibTrans" cxnId="{F7D53C55-5AC9-4FC7-80E1-D48F118C4DBD}">
      <dgm:prSet/>
      <dgm:spPr/>
      <dgm:t>
        <a:bodyPr/>
        <a:lstStyle/>
        <a:p>
          <a:endParaRPr lang="en-US"/>
        </a:p>
      </dgm:t>
    </dgm:pt>
    <dgm:pt modelId="{F799345E-715F-4CFB-A37E-E7D2DF3BCDB3}">
      <dgm:prSet phldrT="[Text]"/>
      <dgm:spPr/>
      <dgm:t>
        <a:bodyPr/>
        <a:lstStyle/>
        <a:p>
          <a:r>
            <a:rPr lang="en-US"/>
            <a:t>Analyze</a:t>
          </a:r>
        </a:p>
      </dgm:t>
    </dgm:pt>
    <dgm:pt modelId="{E6857C23-6C19-4E72-B0BF-E641819AF4E9}" type="parTrans" cxnId="{A10B0625-4182-4DD2-808D-1E31DA7D96E4}">
      <dgm:prSet/>
      <dgm:spPr/>
      <dgm:t>
        <a:bodyPr/>
        <a:lstStyle/>
        <a:p>
          <a:endParaRPr lang="en-US"/>
        </a:p>
      </dgm:t>
    </dgm:pt>
    <dgm:pt modelId="{62A02947-2D37-4525-A2B3-B964CA776E60}" type="sibTrans" cxnId="{A10B0625-4182-4DD2-808D-1E31DA7D96E4}">
      <dgm:prSet/>
      <dgm:spPr/>
      <dgm:t>
        <a:bodyPr/>
        <a:lstStyle/>
        <a:p>
          <a:endParaRPr lang="en-US"/>
        </a:p>
      </dgm:t>
    </dgm:pt>
    <dgm:pt modelId="{F046841E-8B79-4A35-AACF-77ADD63ADC3A}">
      <dgm:prSet phldrT="[Text]"/>
      <dgm:spPr/>
      <dgm:t>
        <a:bodyPr/>
        <a:lstStyle/>
        <a:p>
          <a:r>
            <a:rPr lang="en-US"/>
            <a:t>Configure</a:t>
          </a:r>
        </a:p>
      </dgm:t>
    </dgm:pt>
    <dgm:pt modelId="{AFCDB459-8B93-4266-AFEB-568BEE0B063C}" type="parTrans" cxnId="{FA82C070-B645-4B69-BEFD-E842BA994F31}">
      <dgm:prSet/>
      <dgm:spPr/>
      <dgm:t>
        <a:bodyPr/>
        <a:lstStyle/>
        <a:p>
          <a:endParaRPr lang="en-US"/>
        </a:p>
      </dgm:t>
    </dgm:pt>
    <dgm:pt modelId="{E8B5D719-28A0-4E4C-B4B1-1D2C5283C99C}" type="sibTrans" cxnId="{FA82C070-B645-4B69-BEFD-E842BA994F31}">
      <dgm:prSet/>
      <dgm:spPr/>
      <dgm:t>
        <a:bodyPr/>
        <a:lstStyle/>
        <a:p>
          <a:endParaRPr lang="en-US"/>
        </a:p>
      </dgm:t>
    </dgm:pt>
    <dgm:pt modelId="{F3EA07C3-3E3E-4757-846B-74649FAADD64}" type="pres">
      <dgm:prSet presAssocID="{4A7D0A5F-6E75-4C59-8F0E-3D7D9ED1353B}" presName="cycle" presStyleCnt="0">
        <dgm:presLayoutVars>
          <dgm:dir/>
          <dgm:resizeHandles val="exact"/>
        </dgm:presLayoutVars>
      </dgm:prSet>
      <dgm:spPr/>
    </dgm:pt>
    <dgm:pt modelId="{AF63D857-3EF3-4252-8719-5A3B2990B4BD}" type="pres">
      <dgm:prSet presAssocID="{99BFFFA7-FFD4-4258-B372-1B837F149DA7}" presName="dummy" presStyleCnt="0"/>
      <dgm:spPr/>
    </dgm:pt>
    <dgm:pt modelId="{E204B622-A0BD-45A9-9358-C91A7F8828C1}" type="pres">
      <dgm:prSet presAssocID="{99BFFFA7-FFD4-4258-B372-1B837F149DA7}" presName="node" presStyleLbl="revTx" presStyleIdx="0" presStyleCnt="3">
        <dgm:presLayoutVars>
          <dgm:bulletEnabled val="1"/>
        </dgm:presLayoutVars>
      </dgm:prSet>
      <dgm:spPr/>
    </dgm:pt>
    <dgm:pt modelId="{9C56F298-092F-4BE3-83CD-30925AB268D6}" type="pres">
      <dgm:prSet presAssocID="{C2673778-150A-4344-A489-E14B8455449A}" presName="sibTrans" presStyleLbl="node1" presStyleIdx="0" presStyleCnt="3"/>
      <dgm:spPr/>
    </dgm:pt>
    <dgm:pt modelId="{633911BD-01D9-4F17-BF72-55BA5C76E9FB}" type="pres">
      <dgm:prSet presAssocID="{F799345E-715F-4CFB-A37E-E7D2DF3BCDB3}" presName="dummy" presStyleCnt="0"/>
      <dgm:spPr/>
    </dgm:pt>
    <dgm:pt modelId="{412FF657-5C33-48FA-90BC-8F0378DE070D}" type="pres">
      <dgm:prSet presAssocID="{F799345E-715F-4CFB-A37E-E7D2DF3BCDB3}" presName="node" presStyleLbl="revTx" presStyleIdx="1" presStyleCnt="3">
        <dgm:presLayoutVars>
          <dgm:bulletEnabled val="1"/>
        </dgm:presLayoutVars>
      </dgm:prSet>
      <dgm:spPr/>
    </dgm:pt>
    <dgm:pt modelId="{42D0D954-E779-48EA-B56B-4D6E5F31942F}" type="pres">
      <dgm:prSet presAssocID="{62A02947-2D37-4525-A2B3-B964CA776E60}" presName="sibTrans" presStyleLbl="node1" presStyleIdx="1" presStyleCnt="3"/>
      <dgm:spPr/>
    </dgm:pt>
    <dgm:pt modelId="{0D86A525-A2A0-40F2-BD49-DF76DF478BFD}" type="pres">
      <dgm:prSet presAssocID="{F046841E-8B79-4A35-AACF-77ADD63ADC3A}" presName="dummy" presStyleCnt="0"/>
      <dgm:spPr/>
    </dgm:pt>
    <dgm:pt modelId="{87C2D4C1-5801-40DA-B137-90EF0CB68875}" type="pres">
      <dgm:prSet presAssocID="{F046841E-8B79-4A35-AACF-77ADD63ADC3A}" presName="node" presStyleLbl="revTx" presStyleIdx="2" presStyleCnt="3">
        <dgm:presLayoutVars>
          <dgm:bulletEnabled val="1"/>
        </dgm:presLayoutVars>
      </dgm:prSet>
      <dgm:spPr/>
    </dgm:pt>
    <dgm:pt modelId="{F558E049-11E4-4083-B86A-621F3A618293}" type="pres">
      <dgm:prSet presAssocID="{E8B5D719-28A0-4E4C-B4B1-1D2C5283C99C}" presName="sibTrans" presStyleLbl="node1" presStyleIdx="2" presStyleCnt="3"/>
      <dgm:spPr/>
    </dgm:pt>
  </dgm:ptLst>
  <dgm:cxnLst>
    <dgm:cxn modelId="{3B019A10-BA2F-40B6-910D-221B79D47FBD}" type="presOf" srcId="{E8B5D719-28A0-4E4C-B4B1-1D2C5283C99C}" destId="{F558E049-11E4-4083-B86A-621F3A618293}" srcOrd="0" destOrd="0" presId="urn:microsoft.com/office/officeart/2005/8/layout/cycle1"/>
    <dgm:cxn modelId="{A10B0625-4182-4DD2-808D-1E31DA7D96E4}" srcId="{4A7D0A5F-6E75-4C59-8F0E-3D7D9ED1353B}" destId="{F799345E-715F-4CFB-A37E-E7D2DF3BCDB3}" srcOrd="1" destOrd="0" parTransId="{E6857C23-6C19-4E72-B0BF-E641819AF4E9}" sibTransId="{62A02947-2D37-4525-A2B3-B964CA776E60}"/>
    <dgm:cxn modelId="{5A57FB27-7580-4D6D-9673-86B499B7FD73}" type="presOf" srcId="{F046841E-8B79-4A35-AACF-77ADD63ADC3A}" destId="{87C2D4C1-5801-40DA-B137-90EF0CB68875}" srcOrd="0" destOrd="0" presId="urn:microsoft.com/office/officeart/2005/8/layout/cycle1"/>
    <dgm:cxn modelId="{FA82C070-B645-4B69-BEFD-E842BA994F31}" srcId="{4A7D0A5F-6E75-4C59-8F0E-3D7D9ED1353B}" destId="{F046841E-8B79-4A35-AACF-77ADD63ADC3A}" srcOrd="2" destOrd="0" parTransId="{AFCDB459-8B93-4266-AFEB-568BEE0B063C}" sibTransId="{E8B5D719-28A0-4E4C-B4B1-1D2C5283C99C}"/>
    <dgm:cxn modelId="{561FE350-5322-4E94-B576-EA5BFBD8B2C0}" type="presOf" srcId="{F799345E-715F-4CFB-A37E-E7D2DF3BCDB3}" destId="{412FF657-5C33-48FA-90BC-8F0378DE070D}" srcOrd="0" destOrd="0" presId="urn:microsoft.com/office/officeart/2005/8/layout/cycle1"/>
    <dgm:cxn modelId="{F7D53C55-5AC9-4FC7-80E1-D48F118C4DBD}" srcId="{4A7D0A5F-6E75-4C59-8F0E-3D7D9ED1353B}" destId="{99BFFFA7-FFD4-4258-B372-1B837F149DA7}" srcOrd="0" destOrd="0" parTransId="{0DE1A0E0-8AA2-4835-AAF8-D88A7996C9D5}" sibTransId="{C2673778-150A-4344-A489-E14B8455449A}"/>
    <dgm:cxn modelId="{279AA492-0294-4D8D-BD23-7B7E58B1E420}" type="presOf" srcId="{62A02947-2D37-4525-A2B3-B964CA776E60}" destId="{42D0D954-E779-48EA-B56B-4D6E5F31942F}" srcOrd="0" destOrd="0" presId="urn:microsoft.com/office/officeart/2005/8/layout/cycle1"/>
    <dgm:cxn modelId="{091896D5-9D57-467B-8E4B-AEB741663D35}" type="presOf" srcId="{99BFFFA7-FFD4-4258-B372-1B837F149DA7}" destId="{E204B622-A0BD-45A9-9358-C91A7F8828C1}" srcOrd="0" destOrd="0" presId="urn:microsoft.com/office/officeart/2005/8/layout/cycle1"/>
    <dgm:cxn modelId="{7D6503EC-7BDD-49E1-A126-6BDBD9659FB0}" type="presOf" srcId="{4A7D0A5F-6E75-4C59-8F0E-3D7D9ED1353B}" destId="{F3EA07C3-3E3E-4757-846B-74649FAADD64}" srcOrd="0" destOrd="0" presId="urn:microsoft.com/office/officeart/2005/8/layout/cycle1"/>
    <dgm:cxn modelId="{33A2C4F7-48FD-4681-8DA4-B12F613967B1}" type="presOf" srcId="{C2673778-150A-4344-A489-E14B8455449A}" destId="{9C56F298-092F-4BE3-83CD-30925AB268D6}" srcOrd="0" destOrd="0" presId="urn:microsoft.com/office/officeart/2005/8/layout/cycle1"/>
    <dgm:cxn modelId="{D4E6D6D4-8CC0-42B6-BAC0-A23F470D8578}" type="presParOf" srcId="{F3EA07C3-3E3E-4757-846B-74649FAADD64}" destId="{AF63D857-3EF3-4252-8719-5A3B2990B4BD}" srcOrd="0" destOrd="0" presId="urn:microsoft.com/office/officeart/2005/8/layout/cycle1"/>
    <dgm:cxn modelId="{04E14A28-426D-44B9-A0DE-9BF092E13772}" type="presParOf" srcId="{F3EA07C3-3E3E-4757-846B-74649FAADD64}" destId="{E204B622-A0BD-45A9-9358-C91A7F8828C1}" srcOrd="1" destOrd="0" presId="urn:microsoft.com/office/officeart/2005/8/layout/cycle1"/>
    <dgm:cxn modelId="{F8CC9672-A715-4733-A227-107DCBEA8F82}" type="presParOf" srcId="{F3EA07C3-3E3E-4757-846B-74649FAADD64}" destId="{9C56F298-092F-4BE3-83CD-30925AB268D6}" srcOrd="2" destOrd="0" presId="urn:microsoft.com/office/officeart/2005/8/layout/cycle1"/>
    <dgm:cxn modelId="{20657A13-2271-418A-A41A-33C82E053AEA}" type="presParOf" srcId="{F3EA07C3-3E3E-4757-846B-74649FAADD64}" destId="{633911BD-01D9-4F17-BF72-55BA5C76E9FB}" srcOrd="3" destOrd="0" presId="urn:microsoft.com/office/officeart/2005/8/layout/cycle1"/>
    <dgm:cxn modelId="{739A9F5D-9AD2-4BC1-8B58-25DC8E43C727}" type="presParOf" srcId="{F3EA07C3-3E3E-4757-846B-74649FAADD64}" destId="{412FF657-5C33-48FA-90BC-8F0378DE070D}" srcOrd="4" destOrd="0" presId="urn:microsoft.com/office/officeart/2005/8/layout/cycle1"/>
    <dgm:cxn modelId="{AF9B3A23-7473-4FE3-AA45-0D09D62991D1}" type="presParOf" srcId="{F3EA07C3-3E3E-4757-846B-74649FAADD64}" destId="{42D0D954-E779-48EA-B56B-4D6E5F31942F}" srcOrd="5" destOrd="0" presId="urn:microsoft.com/office/officeart/2005/8/layout/cycle1"/>
    <dgm:cxn modelId="{20C9661F-41F4-4B87-B894-236FE4790CFC}" type="presParOf" srcId="{F3EA07C3-3E3E-4757-846B-74649FAADD64}" destId="{0D86A525-A2A0-40F2-BD49-DF76DF478BFD}" srcOrd="6" destOrd="0" presId="urn:microsoft.com/office/officeart/2005/8/layout/cycle1"/>
    <dgm:cxn modelId="{257F28E6-1A33-4FE1-BE15-5C8C5899FF2D}" type="presParOf" srcId="{F3EA07C3-3E3E-4757-846B-74649FAADD64}" destId="{87C2D4C1-5801-40DA-B137-90EF0CB68875}" srcOrd="7" destOrd="0" presId="urn:microsoft.com/office/officeart/2005/8/layout/cycle1"/>
    <dgm:cxn modelId="{1490939A-267B-430F-AB53-C9D3AAF4B7D5}" type="presParOf" srcId="{F3EA07C3-3E3E-4757-846B-74649FAADD64}" destId="{F558E049-11E4-4083-B86A-621F3A61829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837003" y="5722"/>
          <a:ext cx="2615799" cy="1592663"/>
        </a:xfrm>
        <a:prstGeom prst="trapezoid">
          <a:avLst>
            <a:gd name="adj" fmla="val 82120"/>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837003" y="5722"/>
        <a:ext cx="2615799" cy="1592663"/>
      </dsp:txXfrm>
    </dsp:sp>
    <dsp:sp modelId="{BEAB3674-D5E3-4583-BB76-E5F1D1F1CF8B}">
      <dsp:nvSpPr>
        <dsp:cNvPr id="0" name=""/>
        <dsp:cNvSpPr/>
      </dsp:nvSpPr>
      <dsp:spPr>
        <a:xfrm>
          <a:off x="1708935" y="1592663"/>
          <a:ext cx="4871935" cy="1373678"/>
        </a:xfrm>
        <a:prstGeom prst="trapezoid">
          <a:avLst>
            <a:gd name="adj" fmla="val 82120"/>
          </a:avLst>
        </a:prstGeom>
        <a:solidFill>
          <a:schemeClr val="accent4">
            <a:lumMod val="60000"/>
            <a:lumOff val="4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61524" y="1592663"/>
        <a:ext cx="3166758" cy="1373678"/>
      </dsp:txXfrm>
    </dsp:sp>
    <dsp:sp modelId="{AA673155-A9BD-40EC-B33E-6B53B086777F}">
      <dsp:nvSpPr>
        <dsp:cNvPr id="0" name=""/>
        <dsp:cNvSpPr/>
      </dsp:nvSpPr>
      <dsp:spPr>
        <a:xfrm>
          <a:off x="0" y="2966342"/>
          <a:ext cx="8289806" cy="2081015"/>
        </a:xfrm>
        <a:prstGeom prst="trapezoid">
          <a:avLst>
            <a:gd name="adj" fmla="val 82120"/>
          </a:avLst>
        </a:prstGeom>
        <a:solidFill>
          <a:schemeClr val="accent1">
            <a:lumMod val="40000"/>
            <a:lumOff val="6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50716" y="2966342"/>
        <a:ext cx="5388374" cy="208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60406-3C1E-4F72-B858-3CE6E5AD5C4F}">
      <dsp:nvSpPr>
        <dsp:cNvPr id="0" name=""/>
        <dsp:cNvSpPr/>
      </dsp:nvSpPr>
      <dsp:spPr>
        <a:xfrm>
          <a:off x="0" y="172704"/>
          <a:ext cx="8289807" cy="518112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44A22-6972-499E-98B4-388D26EE2EC8}">
      <dsp:nvSpPr>
        <dsp:cNvPr id="0" name=""/>
        <dsp:cNvSpPr/>
      </dsp:nvSpPr>
      <dsp:spPr>
        <a:xfrm>
          <a:off x="1052805" y="3748720"/>
          <a:ext cx="215534" cy="21553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A0B63-2570-48EE-BA8A-751E19D852DF}">
      <dsp:nvSpPr>
        <dsp:cNvPr id="0" name=""/>
        <dsp:cNvSpPr/>
      </dsp:nvSpPr>
      <dsp:spPr>
        <a:xfrm>
          <a:off x="1160572" y="3856487"/>
          <a:ext cx="1931525" cy="149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8" tIns="0" rIns="0" bIns="0" numCol="1" spcCol="1270" anchor="t" anchorCtr="0">
          <a:noAutofit/>
        </a:bodyPr>
        <a:lstStyle/>
        <a:p>
          <a:pPr marL="0" lvl="0" indent="0" algn="l" defTabSz="1066800">
            <a:lnSpc>
              <a:spcPct val="90000"/>
            </a:lnSpc>
            <a:spcBef>
              <a:spcPct val="0"/>
            </a:spcBef>
            <a:spcAft>
              <a:spcPct val="35000"/>
            </a:spcAft>
            <a:buNone/>
          </a:pPr>
          <a:r>
            <a:rPr lang="en-US" sz="2400" kern="1200"/>
            <a:t>Gen1</a:t>
          </a:r>
        </a:p>
      </dsp:txBody>
      <dsp:txXfrm>
        <a:off x="1160572" y="3856487"/>
        <a:ext cx="1931525" cy="1497346"/>
      </dsp:txXfrm>
    </dsp:sp>
    <dsp:sp modelId="{090B3854-9631-4C94-8B5F-88DCCEB863F6}">
      <dsp:nvSpPr>
        <dsp:cNvPr id="0" name=""/>
        <dsp:cNvSpPr/>
      </dsp:nvSpPr>
      <dsp:spPr>
        <a:xfrm>
          <a:off x="2955316" y="2340489"/>
          <a:ext cx="389620" cy="3896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7470D-9A9E-4B95-9C48-52347A7455C5}">
      <dsp:nvSpPr>
        <dsp:cNvPr id="0" name=""/>
        <dsp:cNvSpPr/>
      </dsp:nvSpPr>
      <dsp:spPr>
        <a:xfrm>
          <a:off x="3150126" y="2535299"/>
          <a:ext cx="1989553" cy="2818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452"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a:t>
          </a:r>
        </a:p>
      </dsp:txBody>
      <dsp:txXfrm>
        <a:off x="3150126" y="2535299"/>
        <a:ext cx="1989553" cy="2818534"/>
      </dsp:txXfrm>
    </dsp:sp>
    <dsp:sp modelId="{37540EC4-7082-495C-8577-C8CC10B8525F}">
      <dsp:nvSpPr>
        <dsp:cNvPr id="0" name=""/>
        <dsp:cNvSpPr/>
      </dsp:nvSpPr>
      <dsp:spPr>
        <a:xfrm>
          <a:off x="5388374" y="1628601"/>
          <a:ext cx="248695" cy="24869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BF7A95-1951-46B9-AD65-9A77200BC35D}">
      <dsp:nvSpPr>
        <dsp:cNvPr id="0" name=""/>
        <dsp:cNvSpPr/>
      </dsp:nvSpPr>
      <dsp:spPr>
        <a:xfrm>
          <a:off x="5512721" y="1752949"/>
          <a:ext cx="1989553" cy="3600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519"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Gen2-L.E.</a:t>
          </a:r>
        </a:p>
      </dsp:txBody>
      <dsp:txXfrm>
        <a:off x="5512721" y="1752949"/>
        <a:ext cx="1989553" cy="3600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B622-A0BD-45A9-9358-C91A7F8828C1}">
      <dsp:nvSpPr>
        <dsp:cNvPr id="0" name=""/>
        <dsp:cNvSpPr/>
      </dsp:nvSpPr>
      <dsp:spPr>
        <a:xfrm>
          <a:off x="3764686"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Monitor</a:t>
          </a:r>
        </a:p>
      </dsp:txBody>
      <dsp:txXfrm>
        <a:off x="3764686" y="228309"/>
        <a:ext cx="1170468" cy="1170468"/>
      </dsp:txXfrm>
    </dsp:sp>
    <dsp:sp modelId="{9C56F298-092F-4BE3-83CD-30925AB268D6}">
      <dsp:nvSpPr>
        <dsp:cNvPr id="0" name=""/>
        <dsp:cNvSpPr/>
      </dsp:nvSpPr>
      <dsp:spPr>
        <a:xfrm>
          <a:off x="1984201" y="-1357"/>
          <a:ext cx="2765079" cy="2765079"/>
        </a:xfrm>
        <a:prstGeom prst="circularArrow">
          <a:avLst>
            <a:gd name="adj1" fmla="val 8254"/>
            <a:gd name="adj2" fmla="val 576626"/>
            <a:gd name="adj3" fmla="val 2961527"/>
            <a:gd name="adj4" fmla="val 53283"/>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12FF657-5C33-48FA-90BC-8F0378DE070D}">
      <dsp:nvSpPr>
        <dsp:cNvPr id="0" name=""/>
        <dsp:cNvSpPr/>
      </dsp:nvSpPr>
      <dsp:spPr>
        <a:xfrm>
          <a:off x="2781507" y="1931226"/>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781507" y="1931226"/>
        <a:ext cx="1170468" cy="1170468"/>
      </dsp:txXfrm>
    </dsp:sp>
    <dsp:sp modelId="{42D0D954-E779-48EA-B56B-4D6E5F31942F}">
      <dsp:nvSpPr>
        <dsp:cNvPr id="0" name=""/>
        <dsp:cNvSpPr/>
      </dsp:nvSpPr>
      <dsp:spPr>
        <a:xfrm>
          <a:off x="1984201" y="-1357"/>
          <a:ext cx="2765079" cy="2765079"/>
        </a:xfrm>
        <a:prstGeom prst="circularArrow">
          <a:avLst>
            <a:gd name="adj1" fmla="val 8254"/>
            <a:gd name="adj2" fmla="val 576626"/>
            <a:gd name="adj3" fmla="val 10170092"/>
            <a:gd name="adj4" fmla="val 7261847"/>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7C2D4C1-5801-40DA-B137-90EF0CB68875}">
      <dsp:nvSpPr>
        <dsp:cNvPr id="0" name=""/>
        <dsp:cNvSpPr/>
      </dsp:nvSpPr>
      <dsp:spPr>
        <a:xfrm>
          <a:off x="1798327"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Configure</a:t>
          </a:r>
        </a:p>
      </dsp:txBody>
      <dsp:txXfrm>
        <a:off x="1798327" y="228309"/>
        <a:ext cx="1170468" cy="1170468"/>
      </dsp:txXfrm>
    </dsp:sp>
    <dsp:sp modelId="{F558E049-11E4-4083-B86A-621F3A618293}">
      <dsp:nvSpPr>
        <dsp:cNvPr id="0" name=""/>
        <dsp:cNvSpPr/>
      </dsp:nvSpPr>
      <dsp:spPr>
        <a:xfrm>
          <a:off x="1984201" y="-1357"/>
          <a:ext cx="2765079" cy="2765079"/>
        </a:xfrm>
        <a:prstGeom prst="circularArrow">
          <a:avLst>
            <a:gd name="adj1" fmla="val 8254"/>
            <a:gd name="adj2" fmla="val 576626"/>
            <a:gd name="adj3" fmla="val 16854547"/>
            <a:gd name="adj4" fmla="val 14968828"/>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7/14/2019 9:03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7/14/2019 9:03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7/14/2019 9:03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2583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Non-Volatile Memory / Flash Memory hosting Cache and </a:t>
            </a:r>
            <a:r>
              <a:rPr lang="en-US" sz="900" b="1" i="0" kern="1200" dirty="0" err="1">
                <a:solidFill>
                  <a:schemeClr val="tx1"/>
                </a:solidFill>
                <a:effectLst/>
                <a:latin typeface="Segoe UI Light" pitchFamily="34" charset="0"/>
                <a:ea typeface="+mn-ea"/>
                <a:cs typeface="+mn-cs"/>
              </a:rPr>
              <a:t>tempdb</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NVM Express reduces </a:t>
            </a:r>
            <a:r>
              <a:rPr lang="en-US" sz="900" b="0" i="0" u="none" strike="noStrike" kern="1200" dirty="0">
                <a:solidFill>
                  <a:schemeClr val="tx1"/>
                </a:solidFill>
                <a:effectLst/>
                <a:latin typeface="Segoe UI Light" pitchFamily="34" charset="0"/>
                <a:ea typeface="+mn-ea"/>
                <a:cs typeface="+mn-cs"/>
              </a:rPr>
              <a:t>I/O </a:t>
            </a:r>
            <a:r>
              <a:rPr lang="en-US" sz="900" b="0" i="0" kern="1200" dirty="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(running out of </a:t>
            </a:r>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so up in size) visuals </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70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7/14/2019 9:03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63520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7/14/2019 9:03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 cores, 42 GB ram per node</a:t>
            </a:r>
          </a:p>
          <a:p>
            <a:r>
              <a:rPr lang="en-US"/>
              <a:t>36 cores, 360 GB ram</a:t>
            </a:r>
          </a:p>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a:p>
        </p:txBody>
      </p:sp>
    </p:spTree>
    <p:extLst>
      <p:ext uri="{BB962C8B-B14F-4D97-AF65-F5344CB8AC3E}">
        <p14:creationId xmlns:p14="http://schemas.microsoft.com/office/powerpoint/2010/main" val="2017613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7/14/2019 9:03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383416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Not ideal for default behavior.</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1953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Gen1 has fixed resource pools that memory grants and concurrency use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57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99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76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was May 1, 2018</a:t>
            </a:r>
          </a:p>
          <a:p>
            <a:r>
              <a:rPr lang="en-US" dirty="0"/>
              <a:t>https://azure.microsoft.com/en-us/updates/elevate-your-performance-with-azure-sql-data-warehouse-gen2/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983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65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39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Use the </a:t>
            </a:r>
            <a:r>
              <a:rPr lang="en-US" sz="1000" b="1" i="0" kern="1200" dirty="0">
                <a:solidFill>
                  <a:schemeClr val="tx1"/>
                </a:solidFill>
                <a:effectLst/>
                <a:latin typeface="Segoe UI" panose="020B0502040204020203" pitchFamily="34" charset="0"/>
                <a:cs typeface="Segoe UI" panose="020B0502040204020203" pitchFamily="34" charset="0"/>
              </a:rPr>
              <a:t>ALTER DATABASE</a:t>
            </a:r>
            <a:r>
              <a:rPr lang="en-US" sz="1000" b="0" i="0" kern="1200" dirty="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3"/>
              </a:rPr>
              <a:t>sys.database_query_store_options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4"/>
              </a:rPr>
              <a:t>sys.query_context_settings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5"/>
              </a:rPr>
              <a:t>sys.query_store_plan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6"/>
              </a:rPr>
              <a:t>sys.query_store_query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6"/>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7"/>
              </a:rPr>
              <a:t>sys.query_store_query_text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7"/>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8"/>
              </a:rPr>
              <a:t>sys.query_store_runtime_stats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8"/>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9"/>
              </a:rPr>
              <a:t>sys.query_store_runtime_stats_interval</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9"/>
              </a:rPr>
              <a:t> (Transact-SQL)</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Query Store stored procedures:</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1"/>
              </a:rPr>
              <a:t>sp_query_store_force_plan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1"/>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sp_query_store_remove_plan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 (</a:t>
            </a: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Transct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3"/>
              </a:rPr>
              <a:t>sp_query_store_remove_query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4"/>
              </a:rPr>
              <a:t>sp_query_store_reset_exec_stats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5"/>
              </a:rPr>
              <a:t>sp_query_store_unforce_plan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221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15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7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7/14/2019 9:03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70565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32</a:t>
            </a:fld>
            <a:endParaRPr lang="en-US"/>
          </a:p>
        </p:txBody>
      </p:sp>
    </p:spTree>
    <p:extLst>
      <p:ext uri="{BB962C8B-B14F-4D97-AF65-F5344CB8AC3E}">
        <p14:creationId xmlns:p14="http://schemas.microsoft.com/office/powerpoint/2010/main" val="60206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469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7/14/2019 9:03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85623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https://msdn.microsoft.com/en-us/library/azure/dn765131.aspx</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transparently rewritten to apply the filter predicate</a:t>
            </a:r>
          </a:p>
          <a:p>
            <a:endParaRPr lang="en-US" sz="1000"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aseline="0">
                <a:latin typeface="Segoe UI" panose="020B0502040204020203" pitchFamily="34" charset="0"/>
                <a:cs typeface="Segoe UI" panose="020B0502040204020203" pitchFamily="34" charset="0"/>
              </a:rPr>
              <a:t>Notice: No app changes!</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45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rejected if it violates permission policy</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 Notice: No app changes!</a:t>
            </a: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96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62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challenge when building cloud applications is how to manage the credentials in your code for authenticating to cloud services. Keeping the credentials secure is an important task. Ideally, the credentials never appear on developer workstations and aren't checked into source control. Azure Key Vault provides a way to securely store credentials, secrets, and other keys, but your code has to authenticate to Key Vault to retrieve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managed identities for Azure resources feature in Azure Active Directory (Azure AD) solves this problem. The feature provides Azure services with an automatically managed identity in Azure AD. You can use the identity to authenticate to any service that supports Azure AD authentication, including Key Vault, without any credentials in your code.</a:t>
            </a:r>
          </a:p>
          <a:p>
            <a:r>
              <a:rPr lang="en-US" sz="1200" b="0" i="0" kern="1200" dirty="0">
                <a:solidFill>
                  <a:schemeClr val="tx1"/>
                </a:solidFill>
                <a:effectLst/>
                <a:latin typeface="+mn-lt"/>
                <a:ea typeface="+mn-ea"/>
                <a:cs typeface="+mn-cs"/>
              </a:rPr>
              <a:t>The managed identities for Azure resources feature is free with Azure AD for Azure subscriptions. There's no additional cost.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Managed identities for Azure resources is the new name for the service formerly known as Managed Service Identity (MSI).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Terminology</a:t>
            </a:r>
          </a:p>
          <a:p>
            <a:r>
              <a:rPr lang="en-US" sz="1200" b="0" i="0" kern="1200" dirty="0">
                <a:solidFill>
                  <a:schemeClr val="tx1"/>
                </a:solidFill>
                <a:effectLst/>
                <a:latin typeface="+mn-lt"/>
                <a:ea typeface="+mn-ea"/>
                <a:cs typeface="+mn-cs"/>
              </a:rPr>
              <a:t>The following terms are used throughout the managed identities for Azure resources documentation set:</a:t>
            </a:r>
          </a:p>
          <a:p>
            <a:r>
              <a:rPr lang="en-US" sz="1200" b="1" i="0" kern="1200" dirty="0">
                <a:solidFill>
                  <a:schemeClr val="tx1"/>
                </a:solidFill>
                <a:effectLst/>
                <a:latin typeface="+mn-lt"/>
                <a:ea typeface="+mn-ea"/>
                <a:cs typeface="+mn-cs"/>
              </a:rPr>
              <a:t>Client ID</a:t>
            </a:r>
            <a:r>
              <a:rPr lang="en-US" sz="1200" b="0" i="0" kern="1200" dirty="0">
                <a:solidFill>
                  <a:schemeClr val="tx1"/>
                </a:solidFill>
                <a:effectLst/>
                <a:latin typeface="+mn-lt"/>
                <a:ea typeface="+mn-ea"/>
                <a:cs typeface="+mn-cs"/>
              </a:rPr>
              <a:t> - a unique identifier generated by Azure AD that is tied to an application and service principal during its initial provisioning.</a:t>
            </a:r>
          </a:p>
          <a:p>
            <a:r>
              <a:rPr lang="en-US" sz="1200" b="1" i="0" kern="1200" dirty="0">
                <a:solidFill>
                  <a:schemeClr val="tx1"/>
                </a:solidFill>
                <a:effectLst/>
                <a:latin typeface="+mn-lt"/>
                <a:ea typeface="+mn-ea"/>
                <a:cs typeface="+mn-cs"/>
              </a:rPr>
              <a:t>Principal ID</a:t>
            </a:r>
            <a:r>
              <a:rPr lang="en-US" sz="1200" b="0" i="0" kern="1200" dirty="0">
                <a:solidFill>
                  <a:schemeClr val="tx1"/>
                </a:solidFill>
                <a:effectLst/>
                <a:latin typeface="+mn-lt"/>
                <a:ea typeface="+mn-ea"/>
                <a:cs typeface="+mn-cs"/>
              </a:rPr>
              <a:t> - the object ID of the service principal object for your managed identity that is used to grant role-based access to an Azure resource.</a:t>
            </a:r>
          </a:p>
          <a:p>
            <a:r>
              <a:rPr lang="en-US" sz="1200" b="1" i="0" kern="1200" dirty="0">
                <a:solidFill>
                  <a:schemeClr val="tx1"/>
                </a:solidFill>
                <a:effectLst/>
                <a:latin typeface="+mn-lt"/>
                <a:ea typeface="+mn-ea"/>
                <a:cs typeface="+mn-cs"/>
              </a:rPr>
              <a:t>Azure Instance Metadata Service (IMDS)</a:t>
            </a:r>
            <a:r>
              <a:rPr lang="en-US" sz="1200" b="0" i="0" kern="1200" dirty="0">
                <a:solidFill>
                  <a:schemeClr val="tx1"/>
                </a:solidFill>
                <a:effectLst/>
                <a:latin typeface="+mn-lt"/>
                <a:ea typeface="+mn-ea"/>
                <a:cs typeface="+mn-cs"/>
              </a:rPr>
              <a:t> - a REST endpoint accessible to all IaaS VMs created via the Azure Resource Manager. The endpoint is available at a well-known non-routable IP address (169.254.169.254) that can be accessed only from within the VM.</a:t>
            </a:r>
          </a:p>
          <a:p>
            <a:r>
              <a:rPr lang="en-US" sz="1200" b="1" i="0" kern="1200" dirty="0">
                <a:solidFill>
                  <a:schemeClr val="tx1"/>
                </a:solidFill>
                <a:effectLst/>
                <a:latin typeface="+mn-lt"/>
                <a:ea typeface="+mn-ea"/>
                <a:cs typeface="+mn-cs"/>
              </a:rPr>
              <a:t>How does the managed identities for Azure resources work?</a:t>
            </a:r>
          </a:p>
          <a:p>
            <a:r>
              <a:rPr lang="en-US" sz="1200" b="0" i="0" kern="1200" dirty="0">
                <a:solidFill>
                  <a:schemeClr val="tx1"/>
                </a:solidFill>
                <a:effectLst/>
                <a:latin typeface="+mn-lt"/>
                <a:ea typeface="+mn-ea"/>
                <a:cs typeface="+mn-cs"/>
              </a:rPr>
              <a:t>There are two types of managed identities:</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system-assigned managed identity</a:t>
            </a:r>
            <a:r>
              <a:rPr lang="en-US" sz="1200" b="0" i="0" kern="1200" dirty="0">
                <a:solidFill>
                  <a:schemeClr val="tx1"/>
                </a:solidFill>
                <a:effectLst/>
                <a:latin typeface="+mn-lt"/>
                <a:ea typeface="+mn-ea"/>
                <a:cs typeface="+mn-cs"/>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lifecycle of a system-assigned identity is directly tied to the Azure service instance that it's enabled on. If the instance is deleted, Azure automatically cleans up the credentials and the identity in Azure AD.</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user-assigned managed identity</a:t>
            </a:r>
            <a:r>
              <a:rPr lang="en-US" sz="1200" b="0" i="0" kern="1200" dirty="0">
                <a:solidFill>
                  <a:schemeClr val="tx1"/>
                </a:solidFill>
                <a:effectLst/>
                <a:latin typeface="+mn-lt"/>
                <a:ea typeface="+mn-ea"/>
                <a:cs typeface="+mn-cs"/>
              </a:rPr>
              <a:t> is created as a standalone Azure resource. Through a create process, Azure creates an identity in the Azure AD tenant that's trusted by the subscription in use. After the identity is created, the identity can be assigned to one or more Azure service instances. The lifecycle of a user-assigned identity is managed separately from the lifecycle of the Azure service instances to which it's assigned.</a:t>
            </a:r>
          </a:p>
          <a:p>
            <a:endParaRPr lang="en-US" dirty="0"/>
          </a:p>
          <a:p>
            <a:r>
              <a:rPr lang="en-US" dirty="0"/>
              <a:t>Source: https://docs.microsoft.com/en-us/azure/active-directory/managed-identities-azure-resources/overview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342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864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1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7/14/2019 9:03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88869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715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96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661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82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89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95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509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313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99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4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https://docs.microsoft.com/en-us/azure/sql-database/sql-database-accelerated-database-recovery</a:t>
            </a:r>
          </a:p>
          <a:p>
            <a:endParaRPr lang="en-US"/>
          </a:p>
          <a:p>
            <a:r>
              <a:rPr lang="en-US"/>
              <a:t>3 phases of database recovery</a:t>
            </a:r>
          </a:p>
          <a:p>
            <a:pPr marL="228600" indent="-228600">
              <a:buFont typeface="+mj-lt"/>
              <a:buAutoNum type="arabicPeriod"/>
            </a:pPr>
            <a:r>
              <a:rPr lang="en-US"/>
              <a:t>Analysis phase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a:solidFill>
                  <a:schemeClr val="tx1"/>
                </a:solidFill>
                <a:effectLst/>
                <a:latin typeface="+mn-lt"/>
                <a:ea typeface="+mn-ea"/>
                <a:cs typeface="+mn-cs"/>
              </a:rPr>
              <a:t>Forward scan of the transaction log from the beginning of the last successful checkpoint (or the oldest page LSN) until the end, to determine the state of each transaction at the time SQL Server stopped</a:t>
            </a:r>
            <a:endParaRPr lang="en-US"/>
          </a:p>
          <a:p>
            <a:pPr marL="228600" indent="-228600">
              <a:buFont typeface="+mj-lt"/>
              <a:buAutoNum type="arabicPeriod"/>
            </a:pPr>
            <a:r>
              <a:rPr lang="en-US"/>
              <a:t>Redo phase</a:t>
            </a:r>
          </a:p>
          <a:p>
            <a:pPr marL="457200" lvl="1" indent="0">
              <a:buFont typeface="+mj-lt"/>
              <a:buNone/>
            </a:pPr>
            <a:r>
              <a:rPr lang="en-US" sz="1200" b="0" i="0" u="none" strike="noStrike" kern="1200">
                <a:solidFill>
                  <a:schemeClr val="tx1"/>
                </a:solidFill>
                <a:effectLst/>
                <a:latin typeface="+mn-lt"/>
                <a:ea typeface="+mn-ea"/>
                <a:cs typeface="+mn-cs"/>
              </a:rPr>
              <a:t>Forward scan of the transaction log from the oldest uncommitted transaction until the end, to bring the database to the state it was at the time of the crash by redoing all operations</a:t>
            </a:r>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Undo phase</a:t>
            </a:r>
          </a:p>
          <a:p>
            <a:pPr marL="457200" lvl="1" indent="0">
              <a:buFont typeface="+mj-lt"/>
              <a:buNone/>
            </a:pPr>
            <a:r>
              <a:rPr lang="en-US" sz="1200" b="0" i="0" u="none" strike="noStrike" kern="1200">
                <a:solidFill>
                  <a:schemeClr val="tx1"/>
                </a:solidFill>
                <a:effectLst/>
                <a:latin typeface="+mn-lt"/>
                <a:ea typeface="+mn-ea"/>
                <a:cs typeface="+mn-cs"/>
              </a:rPr>
              <a:t>For each transaction that was active as of the time of the crash, traverses the log backwards, undoing the operations that this transaction performed.</a:t>
            </a:r>
          </a:p>
          <a:p>
            <a:pPr marL="457200" lvl="1" indent="0">
              <a:buFont typeface="+mj-lt"/>
              <a:buNone/>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ADR uses the same 3 steps, but uses four key components to help speed up recovery:</a:t>
            </a:r>
          </a:p>
          <a:p>
            <a:pPr marL="228600" indent="-228600">
              <a:buAutoNum type="arabicPeriod"/>
            </a:pPr>
            <a:r>
              <a:rPr lang="en-US" sz="1200" b="0" i="0" u="none" strike="noStrike" kern="1200">
                <a:solidFill>
                  <a:schemeClr val="tx1"/>
                </a:solidFill>
                <a:effectLst/>
                <a:latin typeface="+mn-lt"/>
                <a:ea typeface="+mn-ea"/>
                <a:cs typeface="+mn-cs"/>
              </a:rPr>
              <a:t>Persisted Version Store (PVS)</a:t>
            </a:r>
          </a:p>
          <a:p>
            <a:pPr marL="457200" lvl="1" indent="0">
              <a:buNone/>
            </a:pPr>
            <a:r>
              <a:rPr lang="en-US" sz="1200" b="0" i="0" u="none" strike="noStrike" kern="1200">
                <a:solidFill>
                  <a:schemeClr val="tx1"/>
                </a:solidFill>
                <a:effectLst/>
                <a:latin typeface="+mn-lt"/>
                <a:ea typeface="+mn-ea"/>
                <a:cs typeface="+mn-cs"/>
              </a:rPr>
              <a:t>The persisted version store is a new SQL database engine mechanism for persisting the row versions generated in the database itself instead of the traditional </a:t>
            </a:r>
            <a:r>
              <a:rPr lang="en-US" err="1"/>
              <a:t>tempdb</a:t>
            </a:r>
            <a:r>
              <a:rPr lang="en-US" sz="1200" b="0" i="0" u="none" strike="noStrike" kern="1200">
                <a:solidFill>
                  <a:schemeClr val="tx1"/>
                </a:solidFill>
                <a:effectLst/>
                <a:latin typeface="+mn-lt"/>
                <a:ea typeface="+mn-ea"/>
                <a:cs typeface="+mn-cs"/>
              </a:rPr>
              <a:t> version store. PVS enables resource isolation as well as improves availability of readable secondaries.</a:t>
            </a:r>
          </a:p>
          <a:p>
            <a:pPr marL="228600" indent="-228600">
              <a:buAutoNum type="arabicPeriod"/>
            </a:pPr>
            <a:r>
              <a:rPr lang="en-US" sz="1200" b="0" i="0" u="none" strike="noStrike" kern="1200">
                <a:solidFill>
                  <a:schemeClr val="tx1"/>
                </a:solidFill>
                <a:effectLst/>
                <a:latin typeface="+mn-lt"/>
                <a:ea typeface="+mn-ea"/>
                <a:cs typeface="+mn-cs"/>
              </a:rPr>
              <a:t>Logical Revert</a:t>
            </a:r>
          </a:p>
          <a:p>
            <a:pPr marL="457200" lvl="1" indent="0">
              <a:buNone/>
            </a:pPr>
            <a:r>
              <a:rPr lang="en-US" sz="1200" b="0" i="0" u="none" strike="noStrike" kern="1200">
                <a:solidFill>
                  <a:schemeClr val="tx1"/>
                </a:solidFill>
                <a:effectLst/>
                <a:latin typeface="+mn-lt"/>
                <a:ea typeface="+mn-ea"/>
                <a:cs typeface="+mn-cs"/>
              </a:rPr>
              <a:t>Logical revert is the asynchronous process responsible for performing row level version based Undo - providing instant transaction rollback and undo for all versioned operations.</a:t>
            </a:r>
          </a:p>
          <a:p>
            <a:pPr marL="228600" indent="-228600">
              <a:buAutoNum type="arabicPeriod"/>
            </a:pPr>
            <a:r>
              <a:rPr lang="en-US" sz="1200" b="0" i="0" u="none" strike="noStrike" kern="1200" err="1">
                <a:solidFill>
                  <a:schemeClr val="tx1"/>
                </a:solidFill>
                <a:effectLst/>
                <a:latin typeface="+mn-lt"/>
                <a:ea typeface="+mn-ea"/>
                <a:cs typeface="+mn-cs"/>
              </a:rPr>
              <a:t>sLog</a:t>
            </a:r>
            <a:endParaRPr lang="en-US" sz="1200" b="0" i="0" u="none" strike="noStrike" kern="1200">
              <a:solidFill>
                <a:schemeClr val="tx1"/>
              </a:solidFill>
              <a:effectLst/>
              <a:latin typeface="+mn-lt"/>
              <a:ea typeface="+mn-ea"/>
              <a:cs typeface="+mn-cs"/>
            </a:endParaRPr>
          </a:p>
          <a:p>
            <a:pPr marL="457200" lvl="1" indent="0">
              <a:buNone/>
            </a:pPr>
            <a:r>
              <a:rPr lang="en-US" sz="1200" b="0" i="0" u="none" strike="noStrike" kern="1200" err="1">
                <a:solidFill>
                  <a:schemeClr val="tx1"/>
                </a:solidFill>
                <a:effectLst/>
                <a:latin typeface="+mn-lt"/>
                <a:ea typeface="+mn-ea"/>
                <a:cs typeface="+mn-cs"/>
              </a:rPr>
              <a:t>sLog</a:t>
            </a:r>
            <a:r>
              <a:rPr lang="en-US" sz="1200" b="0" i="0" u="none" strike="noStrike" kern="1200">
                <a:solidFill>
                  <a:schemeClr val="tx1"/>
                </a:solidFill>
                <a:effectLst/>
                <a:latin typeface="+mn-lt"/>
                <a:ea typeface="+mn-ea"/>
                <a:cs typeface="+mn-cs"/>
              </a:rPr>
              <a:t> is a secondary in-memory log stream that stores log records for non-versioned operations (such as metadata cache invalidation, lock acquisitions, and so on).</a:t>
            </a:r>
          </a:p>
          <a:p>
            <a:pPr marL="228600" indent="-228600">
              <a:buAutoNum type="arabicPeriod"/>
            </a:pPr>
            <a:r>
              <a:rPr lang="en-US" sz="1200" b="0" i="0" u="none" strike="noStrike" kern="1200">
                <a:solidFill>
                  <a:schemeClr val="tx1"/>
                </a:solidFill>
                <a:effectLst/>
                <a:latin typeface="+mn-lt"/>
                <a:ea typeface="+mn-ea"/>
                <a:cs typeface="+mn-cs"/>
              </a:rPr>
              <a:t>Cleaner</a:t>
            </a:r>
          </a:p>
          <a:p>
            <a:pPr marL="457200" lvl="1" indent="0">
              <a:buNone/>
            </a:pPr>
            <a:r>
              <a:rPr lang="en-US" sz="1200" b="0" i="0" u="none" strike="noStrike" kern="1200">
                <a:solidFill>
                  <a:schemeClr val="tx1"/>
                </a:solidFill>
                <a:effectLst/>
                <a:latin typeface="+mn-lt"/>
                <a:ea typeface="+mn-ea"/>
                <a:cs typeface="+mn-cs"/>
              </a:rPr>
              <a:t>The cleaner is the asynchronous process that wakes up periodically and cleans page versions that are not needed.</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905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81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796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991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685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hlinkClick r:id="rId3"/>
              </a:rPr>
              <a:t>https://azure.microsoft.com/en-us/updates/?product=sql-data-warehouse</a:t>
            </a:r>
          </a:p>
          <a:p>
            <a:endParaRPr lang="en-US" sz="900" kern="1200" dirty="0">
              <a:solidFill>
                <a:schemeClr val="tx1"/>
              </a:solidFill>
              <a:effectLst/>
              <a:latin typeface="Segoe UI Light" pitchFamily="34" charset="0"/>
              <a:ea typeface="+mn-ea"/>
              <a:cs typeface="+mn-cs"/>
              <a:hlinkClick r:id="rId3"/>
            </a:endParaRPr>
          </a:p>
          <a:p>
            <a:r>
              <a:rPr lang="en-US" sz="900" kern="1200" dirty="0">
                <a:solidFill>
                  <a:schemeClr val="tx1"/>
                </a:solidFill>
                <a:effectLst/>
                <a:latin typeface="Segoe UI Light" pitchFamily="34" charset="0"/>
                <a:ea typeface="+mn-ea"/>
                <a:cs typeface="+mn-cs"/>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7/14/2019 9:03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14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8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Go into the algorithm – oldest accessed segment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521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7/14/2019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099743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3867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image" Target="../media/image1.emf"/><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image" Target="../media/image29.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7.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56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7/14/2019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33.xml"/><Relationship Id="rId4" Type="http://schemas.openxmlformats.org/officeDocument/2006/relationships/image" Target="../media/image41.emf"/></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0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2.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5.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5.xml"/></Relationships>
</file>

<file path=ppt/slides/_rels/slide59.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8696968" cy="1130053"/>
          </a:xfrm>
        </p:spPr>
        <p:txBody>
          <a:bodyPr/>
          <a:lstStyle/>
          <a:p>
            <a:r>
              <a:rPr lang="en-GB" sz="4000" dirty="0"/>
              <a:t>Adaptive cache miss (full cache,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Full 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6510" y="2327919"/>
            <a:ext cx="274242" cy="54847"/>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Flowchart: Process 235">
            <a:extLst>
              <a:ext uri="{FF2B5EF4-FFF2-40B4-BE49-F238E27FC236}">
                <a16:creationId xmlns:a16="http://schemas.microsoft.com/office/drawing/2014/main" id="{31D07DA5-0096-4DAA-BF1B-C53EF0BFBEE6}"/>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8588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0" nodeType="clickEffect">
                                  <p:stCondLst>
                                    <p:cond delay="0"/>
                                  </p:stCondLst>
                                  <p:childTnLst>
                                    <p:anim calcmode="lin" valueType="num">
                                      <p:cBhvr additive="base">
                                        <p:cTn id="33" dur="500"/>
                                        <p:tgtEl>
                                          <p:spTgt spid="302"/>
                                        </p:tgtEl>
                                        <p:attrNameLst>
                                          <p:attrName>ppt_x</p:attrName>
                                        </p:attrNameLst>
                                      </p:cBhvr>
                                      <p:tavLst>
                                        <p:tav tm="0">
                                          <p:val>
                                            <p:strVal val="ppt_x"/>
                                          </p:val>
                                        </p:tav>
                                        <p:tav tm="100000">
                                          <p:val>
                                            <p:strVal val="ppt_x"/>
                                          </p:val>
                                        </p:tav>
                                      </p:tavLst>
                                    </p:anim>
                                    <p:anim calcmode="lin" valueType="num">
                                      <p:cBhvr additive="base">
                                        <p:cTn id="34" dur="500"/>
                                        <p:tgtEl>
                                          <p:spTgt spid="302"/>
                                        </p:tgtEl>
                                        <p:attrNameLst>
                                          <p:attrName>ppt_y</p:attrName>
                                        </p:attrNameLst>
                                      </p:cBhvr>
                                      <p:tavLst>
                                        <p:tav tm="0">
                                          <p:val>
                                            <p:strVal val="ppt_y"/>
                                          </p:val>
                                        </p:tav>
                                        <p:tav tm="100000">
                                          <p:val>
                                            <p:strVal val="1+ppt_h/2"/>
                                          </p:val>
                                        </p:tav>
                                      </p:tavLst>
                                    </p:anim>
                                    <p:set>
                                      <p:cBhvr>
                                        <p:cTn id="35" dur="1" fill="hold">
                                          <p:stCondLst>
                                            <p:cond delay="499"/>
                                          </p:stCondLst>
                                        </p:cTn>
                                        <p:tgtEl>
                                          <p:spTgt spid="30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3.88889E-6 1.23457E-7 L -0.19671 -0.28118 " pathEditMode="relative" rAng="0" ptsTypes="AA">
                                      <p:cBhvr>
                                        <p:cTn id="39" dur="2000" fill="hold"/>
                                        <p:tgtEl>
                                          <p:spTgt spid="795"/>
                                        </p:tgtEl>
                                        <p:attrNameLst>
                                          <p:attrName>ppt_x</p:attrName>
                                          <p:attrName>ppt_y</p:attrName>
                                        </p:attrNameLst>
                                      </p:cBhvr>
                                      <p:rCtr x="-9844" y="-14136"/>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0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08333E-6 4.44444E-6 L 0.01419 -0.30047 " pathEditMode="relative" rAng="0" ptsTypes="AA">
                                      <p:cBhvr>
                                        <p:cTn id="48" dur="2000" fill="hold"/>
                                        <p:tgtEl>
                                          <p:spTgt spid="800"/>
                                        </p:tgtEl>
                                        <p:attrNameLst>
                                          <p:attrName>ppt_x</p:attrName>
                                          <p:attrName>ppt_y</p:attrName>
                                        </p:attrNameLst>
                                      </p:cBhvr>
                                      <p:rCtr x="703" y="-15023"/>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1"/>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8.33333E-7 1.60494E-6 L 0.41129 -0.19259 " pathEditMode="relative" rAng="0" ptsTypes="AA">
                                      <p:cBhvr>
                                        <p:cTn id="54" dur="2000" fill="hold"/>
                                        <p:tgtEl>
                                          <p:spTgt spid="801"/>
                                        </p:tgtEl>
                                        <p:attrNameLst>
                                          <p:attrName>ppt_x</p:attrName>
                                          <p:attrName>ppt_y</p:attrName>
                                        </p:attrNameLst>
                                      </p:cBhvr>
                                      <p:rCtr x="20556" y="-9630"/>
                                    </p:animMotion>
                                  </p:childTnLst>
                                </p:cTn>
                              </p:par>
                            </p:childTnLst>
                          </p:cTn>
                        </p:par>
                        <p:par>
                          <p:cTn id="55" fill="hold">
                            <p:stCondLst>
                              <p:cond delay="2000"/>
                            </p:stCondLst>
                            <p:childTnLst>
                              <p:par>
                                <p:cTn id="56" presetID="10" presetClass="exit" presetSubtype="0" fill="hold" grpId="3" nodeType="afterEffect">
                                  <p:stCondLst>
                                    <p:cond delay="0"/>
                                  </p:stCondLst>
                                  <p:childTnLst>
                                    <p:animEffect transition="out" filter="fade">
                                      <p:cBhvr>
                                        <p:cTn id="57" dur="500"/>
                                        <p:tgtEl>
                                          <p:spTgt spid="801"/>
                                        </p:tgtEl>
                                      </p:cBhvr>
                                    </p:animEffect>
                                    <p:set>
                                      <p:cBhvr>
                                        <p:cTn id="58" dur="1" fill="hold">
                                          <p:stCondLst>
                                            <p:cond delay="499"/>
                                          </p:stCondLst>
                                        </p:cTn>
                                        <p:tgtEl>
                                          <p:spTgt spid="80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9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9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80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A7DB-870A-44D6-AFF5-523FBC2F6F8A}"/>
              </a:ext>
            </a:extLst>
          </p:cNvPr>
          <p:cNvSpPr>
            <a:spLocks noGrp="1"/>
          </p:cNvSpPr>
          <p:nvPr>
            <p:ph type="title"/>
          </p:nvPr>
        </p:nvSpPr>
        <p:spPr/>
        <p:txBody>
          <a:bodyPr/>
          <a:lstStyle/>
          <a:p>
            <a:r>
              <a:rPr lang="en-US"/>
              <a:t>Sizing the Gen2 Cache</a:t>
            </a:r>
          </a:p>
        </p:txBody>
      </p:sp>
      <p:sp>
        <p:nvSpPr>
          <p:cNvPr id="3" name="Text Placeholder 2">
            <a:extLst>
              <a:ext uri="{FF2B5EF4-FFF2-40B4-BE49-F238E27FC236}">
                <a16:creationId xmlns:a16="http://schemas.microsoft.com/office/drawing/2014/main" id="{79DF11AE-C617-49A2-AD7C-95D5F7384D78}"/>
              </a:ext>
            </a:extLst>
          </p:cNvPr>
          <p:cNvSpPr>
            <a:spLocks noGrp="1"/>
          </p:cNvSpPr>
          <p:nvPr>
            <p:ph type="body" sz="quarter" idx="10"/>
          </p:nvPr>
        </p:nvSpPr>
        <p:spPr>
          <a:xfrm>
            <a:off x="598945" y="1462925"/>
            <a:ext cx="4930942" cy="2422843"/>
          </a:xfrm>
        </p:spPr>
        <p:txBody>
          <a:bodyPr/>
          <a:lstStyle/>
          <a:p>
            <a:pPr marL="466298" indent="-466298">
              <a:buFont typeface="Arial" panose="020B0604020202020204" pitchFamily="34" charset="0"/>
              <a:buChar char="•"/>
            </a:pPr>
            <a:r>
              <a:rPr lang="en-US" sz="2346" dirty="0"/>
              <a:t>Working set ~20%</a:t>
            </a:r>
          </a:p>
          <a:p>
            <a:pPr marL="466298" indent="-466298">
              <a:buFont typeface="Arial" panose="020B0604020202020204" pitchFamily="34" charset="0"/>
              <a:buChar char="•"/>
            </a:pPr>
            <a:r>
              <a:rPr lang="en-US" sz="2346" dirty="0"/>
              <a:t>1.5TB Gen2 cache per DWU 500</a:t>
            </a:r>
          </a:p>
          <a:p>
            <a:pPr marL="466298" indent="-466298">
              <a:buFont typeface="Arial" panose="020B0604020202020204" pitchFamily="34" charset="0"/>
              <a:buChar char="•"/>
            </a:pPr>
            <a:r>
              <a:rPr lang="en-US" sz="2346" dirty="0"/>
              <a:t>EXEC </a:t>
            </a:r>
            <a:r>
              <a:rPr lang="en-US" sz="2346" b="1" dirty="0" err="1"/>
              <a:t>sp_spaceused</a:t>
            </a:r>
            <a:r>
              <a:rPr lang="en-US" sz="2346" dirty="0"/>
              <a:t> </a:t>
            </a:r>
          </a:p>
          <a:p>
            <a:pPr marL="466298" indent="-466298">
              <a:buFont typeface="Arial" panose="020B0604020202020204" pitchFamily="34" charset="0"/>
              <a:buChar char="•"/>
            </a:pPr>
            <a:r>
              <a:rPr lang="en-US" sz="2346" dirty="0"/>
              <a:t>Same TempDB on both Gen1 and Gen2</a:t>
            </a:r>
          </a:p>
          <a:p>
            <a:pPr marL="466298" indent="-466298">
              <a:buFont typeface="Arial" panose="020B0604020202020204" pitchFamily="34" charset="0"/>
              <a:buChar char="•"/>
            </a:pPr>
            <a:r>
              <a:rPr lang="en-US" sz="2346" dirty="0"/>
              <a:t>This cache is </a:t>
            </a:r>
            <a:r>
              <a:rPr lang="en-US" sz="2346" i="1" dirty="0"/>
              <a:t>per node</a:t>
            </a:r>
          </a:p>
        </p:txBody>
      </p:sp>
      <p:graphicFrame>
        <p:nvGraphicFramePr>
          <p:cNvPr id="7" name="Table 6">
            <a:extLst>
              <a:ext uri="{FF2B5EF4-FFF2-40B4-BE49-F238E27FC236}">
                <a16:creationId xmlns:a16="http://schemas.microsoft.com/office/drawing/2014/main" id="{ACA99497-2A5F-4A81-87E6-52F489134335}"/>
              </a:ext>
            </a:extLst>
          </p:cNvPr>
          <p:cNvGraphicFramePr>
            <a:graphicFrameLocks noGrp="1"/>
          </p:cNvGraphicFramePr>
          <p:nvPr/>
        </p:nvGraphicFramePr>
        <p:xfrm>
          <a:off x="5407760" y="1522174"/>
          <a:ext cx="6861296" cy="5359922"/>
        </p:xfrm>
        <a:graphic>
          <a:graphicData uri="http://schemas.openxmlformats.org/drawingml/2006/table">
            <a:tbl>
              <a:tblPr>
                <a:tableStyleId>{5C22544A-7EE6-4342-B048-85BDC9FD1C3A}</a:tableStyleId>
              </a:tblPr>
              <a:tblGrid>
                <a:gridCol w="1811723">
                  <a:extLst>
                    <a:ext uri="{9D8B030D-6E8A-4147-A177-3AD203B41FA5}">
                      <a16:colId xmlns:a16="http://schemas.microsoft.com/office/drawing/2014/main" val="2286826540"/>
                    </a:ext>
                  </a:extLst>
                </a:gridCol>
                <a:gridCol w="1864159">
                  <a:extLst>
                    <a:ext uri="{9D8B030D-6E8A-4147-A177-3AD203B41FA5}">
                      <a16:colId xmlns:a16="http://schemas.microsoft.com/office/drawing/2014/main" val="470242949"/>
                    </a:ext>
                  </a:extLst>
                </a:gridCol>
                <a:gridCol w="1592707">
                  <a:extLst>
                    <a:ext uri="{9D8B030D-6E8A-4147-A177-3AD203B41FA5}">
                      <a16:colId xmlns:a16="http://schemas.microsoft.com/office/drawing/2014/main" val="1345424083"/>
                    </a:ext>
                  </a:extLst>
                </a:gridCol>
                <a:gridCol w="1592707">
                  <a:extLst>
                    <a:ext uri="{9D8B030D-6E8A-4147-A177-3AD203B41FA5}">
                      <a16:colId xmlns:a16="http://schemas.microsoft.com/office/drawing/2014/main" val="1049291834"/>
                    </a:ext>
                  </a:extLst>
                </a:gridCol>
              </a:tblGrid>
              <a:tr h="641637">
                <a:tc>
                  <a:txBody>
                    <a:bodyPr/>
                    <a:lstStyle/>
                    <a:p>
                      <a:pPr algn="ctr" fontAlgn="ctr"/>
                      <a:r>
                        <a:rPr lang="en-US" sz="2000" b="0" i="0" u="none" strike="noStrike">
                          <a:solidFill>
                            <a:srgbClr val="000000"/>
                          </a:solidFill>
                          <a:effectLst/>
                          <a:latin typeface="Segoe UI (Body)"/>
                        </a:rPr>
                        <a:t>DWU</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u="none" strike="noStrike">
                          <a:effectLst/>
                          <a:latin typeface="Segoe UI (Body)"/>
                        </a:rPr>
                        <a:t>Memory </a:t>
                      </a:r>
                    </a:p>
                    <a:p>
                      <a:pPr algn="ctr" fontAlgn="ctr"/>
                      <a:r>
                        <a:rPr lang="en-US" sz="2000" u="none" strike="noStrike">
                          <a:effectLst/>
                          <a:latin typeface="Segoe UI (Body)"/>
                        </a:rPr>
                        <a:t>(GB)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2000" u="none" strike="noStrike">
                          <a:effectLst/>
                          <a:latin typeface="Segoe UI (Body)"/>
                        </a:rPr>
                        <a:t>Tempdb </a:t>
                      </a:r>
                    </a:p>
                    <a:p>
                      <a:pPr algn="ctr" fontAlgn="ctr"/>
                      <a:r>
                        <a:rPr lang="en-US" sz="2000" u="none" strike="noStrike">
                          <a:effectLst/>
                          <a:latin typeface="Segoe UI (Body)"/>
                        </a:rPr>
                        <a:t>(TB)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b="0" i="0" u="none" strike="noStrike">
                          <a:solidFill>
                            <a:srgbClr val="000000"/>
                          </a:solidFill>
                          <a:effectLst/>
                          <a:latin typeface="Segoe UI (Body)"/>
                        </a:rPr>
                        <a:t>Gen2 Cache</a:t>
                      </a:r>
                    </a:p>
                    <a:p>
                      <a:pPr algn="ctr" fontAlgn="ctr"/>
                      <a:r>
                        <a:rPr lang="en-US" sz="2000" b="0" i="0" u="none" strike="noStrike">
                          <a:solidFill>
                            <a:srgbClr val="000000"/>
                          </a:solidFill>
                          <a:effectLst/>
                          <a:latin typeface="Segoe UI (Body)"/>
                        </a:rPr>
                        <a:t>(TB)</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23826314"/>
                  </a:ext>
                </a:extLst>
              </a:tr>
              <a:tr h="428935">
                <a:tc>
                  <a:txBody>
                    <a:bodyPr/>
                    <a:lstStyle/>
                    <a:p>
                      <a:pPr algn="ctr" fontAlgn="ctr"/>
                      <a:r>
                        <a:rPr lang="en-US" sz="2000" u="none" strike="noStrike">
                          <a:effectLst/>
                          <a:latin typeface="Segoe UI (Body)"/>
                        </a:rPr>
                        <a:t>1000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0882961"/>
                  </a:ext>
                </a:extLst>
              </a:tr>
              <a:tr h="428935">
                <a:tc>
                  <a:txBody>
                    <a:bodyPr/>
                    <a:lstStyle/>
                    <a:p>
                      <a:pPr algn="ctr" fontAlgn="ctr"/>
                      <a:r>
                        <a:rPr lang="en-US" sz="2000" u="none" strike="noStrike">
                          <a:effectLst/>
                          <a:latin typeface="Segoe UI (Body)"/>
                        </a:rPr>
                        <a:t>1500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3667344"/>
                  </a:ext>
                </a:extLst>
              </a:tr>
              <a:tr h="428935">
                <a:tc>
                  <a:txBody>
                    <a:bodyPr/>
                    <a:lstStyle/>
                    <a:p>
                      <a:pPr algn="ctr" fontAlgn="ctr"/>
                      <a:r>
                        <a:rPr lang="en-US" sz="2000" u="none" strike="noStrike">
                          <a:effectLst/>
                          <a:latin typeface="Segoe UI (Body)"/>
                        </a:rPr>
                        <a:t>2000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1440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6</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26799518"/>
                  </a:ext>
                </a:extLst>
              </a:tr>
              <a:tr h="428935">
                <a:tc>
                  <a:txBody>
                    <a:bodyPr/>
                    <a:lstStyle/>
                    <a:p>
                      <a:pPr algn="ctr" fontAlgn="ctr"/>
                      <a:r>
                        <a:rPr lang="en-US" sz="2000" u="none" strike="noStrike">
                          <a:effectLst/>
                          <a:latin typeface="Segoe UI (Body)"/>
                        </a:rPr>
                        <a:t>2500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9</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7.5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6821773"/>
                  </a:ext>
                </a:extLst>
              </a:tr>
              <a:tr h="428935">
                <a:tc>
                  <a:txBody>
                    <a:bodyPr/>
                    <a:lstStyle/>
                    <a:p>
                      <a:pPr algn="ctr" fontAlgn="ctr"/>
                      <a:r>
                        <a:rPr lang="en-US" sz="2000" u="none" strike="noStrike">
                          <a:effectLst/>
                          <a:latin typeface="Segoe UI (Body)"/>
                        </a:rPr>
                        <a:t>3000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11</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2496133"/>
                  </a:ext>
                </a:extLst>
              </a:tr>
              <a:tr h="428935">
                <a:tc>
                  <a:txBody>
                    <a:bodyPr/>
                    <a:lstStyle/>
                    <a:p>
                      <a:pPr algn="ctr" fontAlgn="ctr"/>
                      <a:r>
                        <a:rPr lang="en-US" sz="2000" u="none" strike="noStrike">
                          <a:effectLst/>
                          <a:latin typeface="Segoe UI (Body)"/>
                        </a:rPr>
                        <a:t>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3600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7019021"/>
                  </a:ext>
                </a:extLst>
              </a:tr>
              <a:tr h="428935">
                <a:tc>
                  <a:txBody>
                    <a:bodyPr/>
                    <a:lstStyle/>
                    <a:p>
                      <a:pPr algn="ctr" fontAlgn="ctr"/>
                      <a:r>
                        <a:rPr lang="en-US" sz="2000" u="none" strike="noStrike">
                          <a:effectLst/>
                          <a:latin typeface="Segoe UI (Body)"/>
                        </a:rPr>
                        <a:t>6000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4320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22</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18</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9882243"/>
                  </a:ext>
                </a:extLst>
              </a:tr>
              <a:tr h="428935">
                <a:tc>
                  <a:txBody>
                    <a:bodyPr/>
                    <a:lstStyle/>
                    <a:p>
                      <a:pPr algn="ctr" fontAlgn="ctr"/>
                      <a:r>
                        <a:rPr lang="en-US" sz="2000" u="none" strike="noStrike">
                          <a:effectLst/>
                          <a:latin typeface="Segoe UI (Body)"/>
                        </a:rPr>
                        <a:t>7500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5400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22.5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46312114"/>
                  </a:ext>
                </a:extLst>
              </a:tr>
              <a:tr h="428935">
                <a:tc>
                  <a:txBody>
                    <a:bodyPr/>
                    <a:lstStyle/>
                    <a:p>
                      <a:pPr algn="ctr" fontAlgn="ctr"/>
                      <a:r>
                        <a:rPr lang="en-US" sz="2000" u="none" strike="noStrike">
                          <a:effectLst/>
                          <a:latin typeface="Segoe UI (Body)"/>
                        </a:rPr>
                        <a:t>10000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36</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2942033"/>
                  </a:ext>
                </a:extLst>
              </a:tr>
              <a:tr h="428935">
                <a:tc>
                  <a:txBody>
                    <a:bodyPr/>
                    <a:lstStyle/>
                    <a:p>
                      <a:pPr algn="ctr" fontAlgn="ctr"/>
                      <a:r>
                        <a:rPr lang="en-US" sz="2000" u="none" strike="noStrike">
                          <a:effectLst/>
                          <a:latin typeface="Segoe UI (Body)"/>
                        </a:rPr>
                        <a:t>15000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997082"/>
                  </a:ext>
                </a:extLst>
              </a:tr>
              <a:tr h="428935">
                <a:tc>
                  <a:txBody>
                    <a:bodyPr/>
                    <a:lstStyle/>
                    <a:p>
                      <a:pPr algn="ctr" fontAlgn="ctr"/>
                      <a:r>
                        <a:rPr lang="en-US" sz="2000" u="none" strike="noStrike">
                          <a:effectLst/>
                          <a:latin typeface="Segoe UI (Body)"/>
                        </a:rPr>
                        <a:t>30000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108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0881645"/>
                  </a:ext>
                </a:extLst>
              </a:tr>
            </a:tbl>
          </a:graphicData>
        </a:graphic>
      </p:graphicFrame>
    </p:spTree>
    <p:extLst>
      <p:ext uri="{BB962C8B-B14F-4D97-AF65-F5344CB8AC3E}">
        <p14:creationId xmlns:p14="http://schemas.microsoft.com/office/powerpoint/2010/main" val="5130409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1" name="Flowchart: Process 430">
            <a:extLst>
              <a:ext uri="{FF2B5EF4-FFF2-40B4-BE49-F238E27FC236}">
                <a16:creationId xmlns:a16="http://schemas.microsoft.com/office/drawing/2014/main" id="{8376C59B-310E-4C56-9313-EE1004025C4D}"/>
              </a:ext>
            </a:extLst>
          </p:cNvPr>
          <p:cNvSpPr/>
          <p:nvPr/>
        </p:nvSpPr>
        <p:spPr bwMode="auto">
          <a:xfrm>
            <a:off x="583795" y="1184580"/>
            <a:ext cx="6813036"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3" name="Oval 282">
            <a:extLst>
              <a:ext uri="{FF2B5EF4-FFF2-40B4-BE49-F238E27FC236}">
                <a16:creationId xmlns:a16="http://schemas.microsoft.com/office/drawing/2014/main" id="{CBA693EA-5D4E-42D7-A19F-6EE55DF2999C}"/>
              </a:ext>
            </a:extLst>
          </p:cNvPr>
          <p:cNvSpPr/>
          <p:nvPr/>
        </p:nvSpPr>
        <p:spPr bwMode="auto">
          <a:xfrm>
            <a:off x="5262279" y="1247324"/>
            <a:ext cx="1923140"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dirty="0">
                <a:solidFill>
                  <a:srgbClr val="1D1B0E"/>
                </a:solidFill>
                <a:latin typeface="Segoe UI Semilight"/>
              </a:rPr>
              <a:t>Buffer </a:t>
            </a:r>
          </a:p>
          <a:p>
            <a:pPr algn="ctr" defTabSz="932186" fontAlgn="base">
              <a:spcBef>
                <a:spcPct val="0"/>
              </a:spcBef>
              <a:spcAft>
                <a:spcPct val="0"/>
              </a:spcAft>
            </a:pPr>
            <a:r>
              <a:rPr lang="en-US" sz="1767" dirty="0">
                <a:solidFill>
                  <a:srgbClr val="1D1B0E"/>
                </a:solidFill>
                <a:latin typeface="Segoe UI Semilight"/>
              </a:rPr>
              <a:t>Pool</a:t>
            </a:r>
          </a:p>
          <a:p>
            <a:pPr algn="ctr" defTabSz="932186" fontAlgn="base">
              <a:spcBef>
                <a:spcPct val="0"/>
              </a:spcBef>
              <a:spcAft>
                <a:spcPct val="0"/>
              </a:spcAft>
            </a:pPr>
            <a:endParaRPr lang="en-US" sz="1767" dirty="0">
              <a:solidFill>
                <a:srgbClr val="1D1B0E"/>
              </a:solidFill>
              <a:latin typeface="Segoe UI Semilight"/>
            </a:endParaRPr>
          </a:p>
        </p:txBody>
      </p:sp>
      <p:sp>
        <p:nvSpPr>
          <p:cNvPr id="239" name="Flowchart: Process 238">
            <a:extLst>
              <a:ext uri="{FF2B5EF4-FFF2-40B4-BE49-F238E27FC236}">
                <a16:creationId xmlns:a16="http://schemas.microsoft.com/office/drawing/2014/main" id="{D23F7EBA-F5F7-432C-A69C-60C97F368FB6}"/>
              </a:ext>
            </a:extLst>
          </p:cNvPr>
          <p:cNvSpPr/>
          <p:nvPr/>
        </p:nvSpPr>
        <p:spPr bwMode="auto">
          <a:xfrm>
            <a:off x="588012" y="3056988"/>
            <a:ext cx="6808818"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716760" y="1262880"/>
            <a:ext cx="2480556"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5145900"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err="1">
                <a:solidFill>
                  <a:srgbClr val="353535"/>
                </a:solidFill>
                <a:latin typeface="Segoe UI Semilight"/>
              </a:rPr>
              <a:t>Tempdb</a:t>
            </a:r>
            <a:endParaRPr lang="en-US" sz="1836" dirty="0">
              <a:solidFill>
                <a:srgbClr val="353535"/>
              </a:soli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9434884" cy="11881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8755670" y="5644753"/>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7264667" y="5644753"/>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7999946" y="5644753"/>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7189043" y="5368783"/>
            <a:ext cx="2401355"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gen2TableCCI</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CLUSTERED COLUMNSTORE INDEX,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75482" y="278379"/>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a:t>Loading into Gen2</a:t>
            </a:r>
          </a:p>
        </p:txBody>
      </p:sp>
      <p:sp>
        <p:nvSpPr>
          <p:cNvPr id="243" name="Flowchart: Process 242">
            <a:extLst>
              <a:ext uri="{FF2B5EF4-FFF2-40B4-BE49-F238E27FC236}">
                <a16:creationId xmlns:a16="http://schemas.microsoft.com/office/drawing/2014/main" id="{4985BF27-C419-4022-940C-216BA561512F}"/>
              </a:ext>
            </a:extLst>
          </p:cNvPr>
          <p:cNvSpPr/>
          <p:nvPr/>
        </p:nvSpPr>
        <p:spPr bwMode="auto">
          <a:xfrm>
            <a:off x="576287" y="5382610"/>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TextBox 243">
            <a:extLst>
              <a:ext uri="{FF2B5EF4-FFF2-40B4-BE49-F238E27FC236}">
                <a16:creationId xmlns:a16="http://schemas.microsoft.com/office/drawing/2014/main" id="{B73A806D-A2C9-4706-96B6-8A0B5B12F039}"/>
              </a:ext>
            </a:extLst>
          </p:cNvPr>
          <p:cNvSpPr txBox="1"/>
          <p:nvPr/>
        </p:nvSpPr>
        <p:spPr>
          <a:xfrm rot="16200000">
            <a:off x="9643602" y="5495773"/>
            <a:ext cx="1523626"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External storage</a:t>
            </a:r>
            <a:endParaRPr lang="en-GB" sz="1199">
              <a:solidFill>
                <a:srgbClr val="002050"/>
              </a:solidFill>
              <a:latin typeface="Segoe UI" panose="020B0502040204020203" pitchFamily="34" charset="0"/>
              <a:cs typeface="Segoe UI" panose="020B0502040204020203" pitchFamily="34" charset="0"/>
            </a:endParaRPr>
          </a:p>
        </p:txBody>
      </p:sp>
      <p:sp>
        <p:nvSpPr>
          <p:cNvPr id="246" name="Flowchart: Process 245">
            <a:extLst>
              <a:ext uri="{FF2B5EF4-FFF2-40B4-BE49-F238E27FC236}">
                <a16:creationId xmlns:a16="http://schemas.microsoft.com/office/drawing/2014/main" id="{875879DF-2B7C-4032-944D-036B46B6720C}"/>
              </a:ext>
            </a:extLst>
          </p:cNvPr>
          <p:cNvSpPr/>
          <p:nvPr/>
        </p:nvSpPr>
        <p:spPr bwMode="auto">
          <a:xfrm>
            <a:off x="10219562" y="5142238"/>
            <a:ext cx="2115215" cy="13460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TextBox 248">
            <a:extLst>
              <a:ext uri="{FF2B5EF4-FFF2-40B4-BE49-F238E27FC236}">
                <a16:creationId xmlns:a16="http://schemas.microsoft.com/office/drawing/2014/main" id="{3978F3B7-5685-4B63-86F3-3674DDCEE2C7}"/>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8" name="Rectangle 7">
            <a:extLst>
              <a:ext uri="{FF2B5EF4-FFF2-40B4-BE49-F238E27FC236}">
                <a16:creationId xmlns:a16="http://schemas.microsoft.com/office/drawing/2014/main" id="{6BE60800-84E9-4112-B642-07619DC6DA65}"/>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gen2TableCCI</a:t>
            </a:r>
          </a:p>
        </p:txBody>
      </p:sp>
      <p:sp>
        <p:nvSpPr>
          <p:cNvPr id="252" name="Rectangle 251">
            <a:extLst>
              <a:ext uri="{FF2B5EF4-FFF2-40B4-BE49-F238E27FC236}">
                <a16:creationId xmlns:a16="http://schemas.microsoft.com/office/drawing/2014/main" id="{30C658D3-9B01-4ED2-AAB4-645D1E51FFEA}"/>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53" name="Rectangle: Rounded Corners 252">
            <a:extLst>
              <a:ext uri="{FF2B5EF4-FFF2-40B4-BE49-F238E27FC236}">
                <a16:creationId xmlns:a16="http://schemas.microsoft.com/office/drawing/2014/main" id="{7EE9AE48-9CFB-4DFF-9728-7FB810ECBCCE}"/>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a:extLst>
              <a:ext uri="{FF2B5EF4-FFF2-40B4-BE49-F238E27FC236}">
                <a16:creationId xmlns:a16="http://schemas.microsoft.com/office/drawing/2014/main" id="{CD71A3D4-EE5C-4B6B-9D73-6418575685D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a:extLst>
              <a:ext uri="{FF2B5EF4-FFF2-40B4-BE49-F238E27FC236}">
                <a16:creationId xmlns:a16="http://schemas.microsoft.com/office/drawing/2014/main" id="{101810AE-23F3-4AA0-85B2-9602E2832AEF}"/>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a:extLst>
              <a:ext uri="{FF2B5EF4-FFF2-40B4-BE49-F238E27FC236}">
                <a16:creationId xmlns:a16="http://schemas.microsoft.com/office/drawing/2014/main" id="{647CD81F-2452-4D12-9FF7-F21720D64163}"/>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7" name="Rectangle: Rounded Corners 256">
            <a:extLst>
              <a:ext uri="{FF2B5EF4-FFF2-40B4-BE49-F238E27FC236}">
                <a16:creationId xmlns:a16="http://schemas.microsoft.com/office/drawing/2014/main" id="{B3E3707E-D3DD-4B3F-AFF8-EE26A4A13F5E}"/>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a:extLst>
              <a:ext uri="{FF2B5EF4-FFF2-40B4-BE49-F238E27FC236}">
                <a16:creationId xmlns:a16="http://schemas.microsoft.com/office/drawing/2014/main" id="{ABBB2CC8-E1E2-4EF6-ACDD-1BB1C0FBB988}"/>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a:extLst>
              <a:ext uri="{FF2B5EF4-FFF2-40B4-BE49-F238E27FC236}">
                <a16:creationId xmlns:a16="http://schemas.microsoft.com/office/drawing/2014/main" id="{447C97FF-AB33-429E-BCBC-EDE6BAE41937}"/>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a:extLst>
              <a:ext uri="{FF2B5EF4-FFF2-40B4-BE49-F238E27FC236}">
                <a16:creationId xmlns:a16="http://schemas.microsoft.com/office/drawing/2014/main" id="{38A99D66-A1D6-4021-8650-4CC15B108B36}"/>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a:extLst>
              <a:ext uri="{FF2B5EF4-FFF2-40B4-BE49-F238E27FC236}">
                <a16:creationId xmlns:a16="http://schemas.microsoft.com/office/drawing/2014/main" id="{A7FBF0F9-3FCE-4686-97D8-4E2A1385687D}"/>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a:extLst>
              <a:ext uri="{FF2B5EF4-FFF2-40B4-BE49-F238E27FC236}">
                <a16:creationId xmlns:a16="http://schemas.microsoft.com/office/drawing/2014/main" id="{10691129-3176-454A-B998-E895856A177E}"/>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a:extLst>
              <a:ext uri="{FF2B5EF4-FFF2-40B4-BE49-F238E27FC236}">
                <a16:creationId xmlns:a16="http://schemas.microsoft.com/office/drawing/2014/main" id="{DF6EFDA1-2747-454F-9EB7-F26CD5645F25}"/>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a:extLst>
              <a:ext uri="{FF2B5EF4-FFF2-40B4-BE49-F238E27FC236}">
                <a16:creationId xmlns:a16="http://schemas.microsoft.com/office/drawing/2014/main" id="{706EB601-1BE4-47DA-8B4B-E7B7ECFD2041}"/>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 name="Scroll: Vertical 1">
            <a:extLst>
              <a:ext uri="{FF2B5EF4-FFF2-40B4-BE49-F238E27FC236}">
                <a16:creationId xmlns:a16="http://schemas.microsoft.com/office/drawing/2014/main" id="{3E7A24BE-7248-4956-ABF4-AF5700793FC2}"/>
              </a:ext>
            </a:extLst>
          </p:cNvPr>
          <p:cNvSpPr/>
          <p:nvPr/>
        </p:nvSpPr>
        <p:spPr bwMode="auto">
          <a:xfrm>
            <a:off x="10681053" y="5288386"/>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7" name="Scroll: Vertical 236">
            <a:extLst>
              <a:ext uri="{FF2B5EF4-FFF2-40B4-BE49-F238E27FC236}">
                <a16:creationId xmlns:a16="http://schemas.microsoft.com/office/drawing/2014/main" id="{6D711CD6-275B-474C-86C6-50465001D78C}"/>
              </a:ext>
            </a:extLst>
          </p:cNvPr>
          <p:cNvSpPr/>
          <p:nvPr/>
        </p:nvSpPr>
        <p:spPr bwMode="auto">
          <a:xfrm>
            <a:off x="10874527" y="543391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8" name="Scroll: Vertical 237">
            <a:extLst>
              <a:ext uri="{FF2B5EF4-FFF2-40B4-BE49-F238E27FC236}">
                <a16:creationId xmlns:a16="http://schemas.microsoft.com/office/drawing/2014/main" id="{51E3D233-167B-49E4-9C27-9DF2D75BD2DB}"/>
              </a:ext>
            </a:extLst>
          </p:cNvPr>
          <p:cNvSpPr/>
          <p:nvPr/>
        </p:nvSpPr>
        <p:spPr bwMode="auto">
          <a:xfrm>
            <a:off x="11194961" y="555996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DCACF6B-AAA5-4B84-9E02-2985E28369E7}"/>
              </a:ext>
            </a:extLst>
          </p:cNvPr>
          <p:cNvSpPr txBox="1"/>
          <p:nvPr/>
        </p:nvSpPr>
        <p:spPr>
          <a:xfrm>
            <a:off x="10807185" y="5780250"/>
            <a:ext cx="889227" cy="128046"/>
          </a:xfrm>
          <a:prstGeom prst="rect">
            <a:avLst/>
          </a:prstGeom>
          <a:noFill/>
        </p:spPr>
        <p:txBody>
          <a:bodyPr wrap="square" lIns="0" tIns="0" rIns="0" bIns="0" rtlCol="0">
            <a:spAutoFit/>
          </a:bodyPr>
          <a:lstStyle/>
          <a:p>
            <a:pPr algn="l"/>
            <a:r>
              <a:rPr lang="en-US" sz="816" err="1">
                <a:solidFill>
                  <a:schemeClr val="bg1"/>
                </a:solidFill>
              </a:rPr>
              <a:t>ExternalFiles</a:t>
            </a:r>
            <a:endParaRPr lang="en-US" sz="816">
              <a:solidFill>
                <a:schemeClr val="bg1"/>
              </a:solidFill>
            </a:endParaRPr>
          </a:p>
        </p:txBody>
      </p:sp>
      <p:sp>
        <p:nvSpPr>
          <p:cNvPr id="346" name="Rectangle: Rounded Corners 345">
            <a:extLst>
              <a:ext uri="{FF2B5EF4-FFF2-40B4-BE49-F238E27FC236}">
                <a16:creationId xmlns:a16="http://schemas.microsoft.com/office/drawing/2014/main" id="{49484884-9C7F-4DF2-82A3-FBB90994E54D}"/>
              </a:ext>
            </a:extLst>
          </p:cNvPr>
          <p:cNvSpPr/>
          <p:nvPr/>
        </p:nvSpPr>
        <p:spPr bwMode="auto">
          <a:xfrm rot="5400000">
            <a:off x="33155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7" name="Rectangle: Rounded Corners 346">
            <a:extLst>
              <a:ext uri="{FF2B5EF4-FFF2-40B4-BE49-F238E27FC236}">
                <a16:creationId xmlns:a16="http://schemas.microsoft.com/office/drawing/2014/main" id="{9FAB259E-9540-43F2-BF75-47B104E3858B}"/>
              </a:ext>
            </a:extLst>
          </p:cNvPr>
          <p:cNvSpPr/>
          <p:nvPr/>
        </p:nvSpPr>
        <p:spPr bwMode="auto">
          <a:xfrm rot="5400000">
            <a:off x="341097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8" name="Rectangle: Rounded Corners 347">
            <a:extLst>
              <a:ext uri="{FF2B5EF4-FFF2-40B4-BE49-F238E27FC236}">
                <a16:creationId xmlns:a16="http://schemas.microsoft.com/office/drawing/2014/main" id="{3B249296-2DB9-417E-8CB1-68B58215FF1B}"/>
              </a:ext>
            </a:extLst>
          </p:cNvPr>
          <p:cNvSpPr/>
          <p:nvPr/>
        </p:nvSpPr>
        <p:spPr bwMode="auto">
          <a:xfrm rot="5400000">
            <a:off x="350635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9" name="Rectangle: Rounded Corners 348">
            <a:extLst>
              <a:ext uri="{FF2B5EF4-FFF2-40B4-BE49-F238E27FC236}">
                <a16:creationId xmlns:a16="http://schemas.microsoft.com/office/drawing/2014/main" id="{CAD06E95-4A61-4F0D-9EC2-5AC835AAB20C}"/>
              </a:ext>
            </a:extLst>
          </p:cNvPr>
          <p:cNvSpPr/>
          <p:nvPr/>
        </p:nvSpPr>
        <p:spPr bwMode="auto">
          <a:xfrm rot="5400000">
            <a:off x="360173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0" name="Rectangle: Rounded Corners 349">
            <a:extLst>
              <a:ext uri="{FF2B5EF4-FFF2-40B4-BE49-F238E27FC236}">
                <a16:creationId xmlns:a16="http://schemas.microsoft.com/office/drawing/2014/main" id="{5CD4FD30-3345-480D-B149-E669EC88E890}"/>
              </a:ext>
            </a:extLst>
          </p:cNvPr>
          <p:cNvSpPr/>
          <p:nvPr/>
        </p:nvSpPr>
        <p:spPr bwMode="auto">
          <a:xfrm rot="5400000">
            <a:off x="369711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1" name="Rectangle: Rounded Corners 350">
            <a:extLst>
              <a:ext uri="{FF2B5EF4-FFF2-40B4-BE49-F238E27FC236}">
                <a16:creationId xmlns:a16="http://schemas.microsoft.com/office/drawing/2014/main" id="{F187D8B1-C389-4E9D-AF60-B8B853F165A8}"/>
              </a:ext>
            </a:extLst>
          </p:cNvPr>
          <p:cNvSpPr/>
          <p:nvPr/>
        </p:nvSpPr>
        <p:spPr bwMode="auto">
          <a:xfrm rot="5400000">
            <a:off x="37924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2" name="Rectangle: Rounded Corners 351">
            <a:extLst>
              <a:ext uri="{FF2B5EF4-FFF2-40B4-BE49-F238E27FC236}">
                <a16:creationId xmlns:a16="http://schemas.microsoft.com/office/drawing/2014/main" id="{1085D1AD-FD0E-4193-9B09-9632F8F072FE}"/>
              </a:ext>
            </a:extLst>
          </p:cNvPr>
          <p:cNvSpPr/>
          <p:nvPr/>
        </p:nvSpPr>
        <p:spPr bwMode="auto">
          <a:xfrm rot="5400000">
            <a:off x="388787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3" name="Rectangle: Rounded Corners 352">
            <a:extLst>
              <a:ext uri="{FF2B5EF4-FFF2-40B4-BE49-F238E27FC236}">
                <a16:creationId xmlns:a16="http://schemas.microsoft.com/office/drawing/2014/main" id="{6E8CB4FA-01D1-4E1E-B5A8-DF99D10286C4}"/>
              </a:ext>
            </a:extLst>
          </p:cNvPr>
          <p:cNvSpPr/>
          <p:nvPr/>
        </p:nvSpPr>
        <p:spPr bwMode="auto">
          <a:xfrm rot="5400000">
            <a:off x="398325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4" name="Rectangle: Rounded Corners 353">
            <a:extLst>
              <a:ext uri="{FF2B5EF4-FFF2-40B4-BE49-F238E27FC236}">
                <a16:creationId xmlns:a16="http://schemas.microsoft.com/office/drawing/2014/main" id="{DE06541C-B19F-43A7-96A1-AB5CC2D8B7E1}"/>
              </a:ext>
            </a:extLst>
          </p:cNvPr>
          <p:cNvSpPr/>
          <p:nvPr/>
        </p:nvSpPr>
        <p:spPr bwMode="auto">
          <a:xfrm rot="5400000">
            <a:off x="408089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5" name="Rectangle: Rounded Corners 354">
            <a:extLst>
              <a:ext uri="{FF2B5EF4-FFF2-40B4-BE49-F238E27FC236}">
                <a16:creationId xmlns:a16="http://schemas.microsoft.com/office/drawing/2014/main" id="{29CBA7ED-FEC5-4FD0-8C67-CB2D556EFFF1}"/>
              </a:ext>
            </a:extLst>
          </p:cNvPr>
          <p:cNvSpPr/>
          <p:nvPr/>
        </p:nvSpPr>
        <p:spPr bwMode="auto">
          <a:xfrm rot="5400000">
            <a:off x="417627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6" name="Rectangle: Rounded Corners 355">
            <a:extLst>
              <a:ext uri="{FF2B5EF4-FFF2-40B4-BE49-F238E27FC236}">
                <a16:creationId xmlns:a16="http://schemas.microsoft.com/office/drawing/2014/main" id="{2DA7C238-A7C2-4F12-812F-284BBF39C442}"/>
              </a:ext>
            </a:extLst>
          </p:cNvPr>
          <p:cNvSpPr/>
          <p:nvPr/>
        </p:nvSpPr>
        <p:spPr bwMode="auto">
          <a:xfrm rot="5400000">
            <a:off x="427165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7" name="Rectangle: Rounded Corners 356">
            <a:extLst>
              <a:ext uri="{FF2B5EF4-FFF2-40B4-BE49-F238E27FC236}">
                <a16:creationId xmlns:a16="http://schemas.microsoft.com/office/drawing/2014/main" id="{257854E2-8CA4-4F9A-AD2A-170A88F37581}"/>
              </a:ext>
            </a:extLst>
          </p:cNvPr>
          <p:cNvSpPr/>
          <p:nvPr/>
        </p:nvSpPr>
        <p:spPr bwMode="auto">
          <a:xfrm rot="5400000">
            <a:off x="4274316" y="2336995"/>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a:extLst>
              <a:ext uri="{FF2B5EF4-FFF2-40B4-BE49-F238E27FC236}">
                <a16:creationId xmlns:a16="http://schemas.microsoft.com/office/drawing/2014/main" id="{94A38FAF-2651-435A-839A-2C9958A20E1F}"/>
              </a:ext>
            </a:extLst>
          </p:cNvPr>
          <p:cNvSpPr/>
          <p:nvPr/>
        </p:nvSpPr>
        <p:spPr bwMode="auto">
          <a:xfrm rot="5400000">
            <a:off x="41653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a:extLst>
              <a:ext uri="{FF2B5EF4-FFF2-40B4-BE49-F238E27FC236}">
                <a16:creationId xmlns:a16="http://schemas.microsoft.com/office/drawing/2014/main" id="{01640C82-2A5F-4DD7-B32D-E5D5128AFCAA}"/>
              </a:ext>
            </a:extLst>
          </p:cNvPr>
          <p:cNvSpPr/>
          <p:nvPr/>
        </p:nvSpPr>
        <p:spPr bwMode="auto">
          <a:xfrm rot="5400000">
            <a:off x="426077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a:extLst>
              <a:ext uri="{FF2B5EF4-FFF2-40B4-BE49-F238E27FC236}">
                <a16:creationId xmlns:a16="http://schemas.microsoft.com/office/drawing/2014/main" id="{57A99718-851D-4418-8BB6-17C2CB80969A}"/>
              </a:ext>
            </a:extLst>
          </p:cNvPr>
          <p:cNvSpPr/>
          <p:nvPr/>
        </p:nvSpPr>
        <p:spPr bwMode="auto">
          <a:xfrm rot="5400000">
            <a:off x="435614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a:extLst>
              <a:ext uri="{FF2B5EF4-FFF2-40B4-BE49-F238E27FC236}">
                <a16:creationId xmlns:a16="http://schemas.microsoft.com/office/drawing/2014/main" id="{3492F08B-7E2F-4667-BB82-F9DC409DCB5E}"/>
              </a:ext>
            </a:extLst>
          </p:cNvPr>
          <p:cNvSpPr/>
          <p:nvPr/>
        </p:nvSpPr>
        <p:spPr bwMode="auto">
          <a:xfrm rot="5400000">
            <a:off x="445152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4" name="Rectangle: Rounded Corners 273">
            <a:extLst>
              <a:ext uri="{FF2B5EF4-FFF2-40B4-BE49-F238E27FC236}">
                <a16:creationId xmlns:a16="http://schemas.microsoft.com/office/drawing/2014/main" id="{649DE4C2-D12F-466B-8AEC-742F817C1E3C}"/>
              </a:ext>
            </a:extLst>
          </p:cNvPr>
          <p:cNvSpPr/>
          <p:nvPr/>
        </p:nvSpPr>
        <p:spPr bwMode="auto">
          <a:xfrm rot="5400000">
            <a:off x="454690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5" name="Rectangle: Rounded Corners 274">
            <a:extLst>
              <a:ext uri="{FF2B5EF4-FFF2-40B4-BE49-F238E27FC236}">
                <a16:creationId xmlns:a16="http://schemas.microsoft.com/office/drawing/2014/main" id="{0C429738-E07B-4EE3-8CD9-70DE0653A7F7}"/>
              </a:ext>
            </a:extLst>
          </p:cNvPr>
          <p:cNvSpPr/>
          <p:nvPr/>
        </p:nvSpPr>
        <p:spPr bwMode="auto">
          <a:xfrm rot="5400000">
            <a:off x="46422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6" name="Rectangle: Rounded Corners 275">
            <a:extLst>
              <a:ext uri="{FF2B5EF4-FFF2-40B4-BE49-F238E27FC236}">
                <a16:creationId xmlns:a16="http://schemas.microsoft.com/office/drawing/2014/main" id="{B00007F0-C250-4B1A-BAEB-726470848A73}"/>
              </a:ext>
            </a:extLst>
          </p:cNvPr>
          <p:cNvSpPr/>
          <p:nvPr/>
        </p:nvSpPr>
        <p:spPr bwMode="auto">
          <a:xfrm rot="5400000">
            <a:off x="473766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8" name="Rectangle: Rounded Corners 277">
            <a:extLst>
              <a:ext uri="{FF2B5EF4-FFF2-40B4-BE49-F238E27FC236}">
                <a16:creationId xmlns:a16="http://schemas.microsoft.com/office/drawing/2014/main" id="{05BE6A2F-97A6-469B-BAB7-DED0BBD18A36}"/>
              </a:ext>
            </a:extLst>
          </p:cNvPr>
          <p:cNvSpPr/>
          <p:nvPr/>
        </p:nvSpPr>
        <p:spPr bwMode="auto">
          <a:xfrm rot="5400000">
            <a:off x="483305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9" name="Rectangle: Rounded Corners 278">
            <a:extLst>
              <a:ext uri="{FF2B5EF4-FFF2-40B4-BE49-F238E27FC236}">
                <a16:creationId xmlns:a16="http://schemas.microsoft.com/office/drawing/2014/main" id="{6FEA950B-50EB-447E-A839-8D05F090C0B9}"/>
              </a:ext>
            </a:extLst>
          </p:cNvPr>
          <p:cNvSpPr/>
          <p:nvPr/>
        </p:nvSpPr>
        <p:spPr bwMode="auto">
          <a:xfrm rot="5400000">
            <a:off x="493069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0" name="Rectangle: Rounded Corners 279">
            <a:extLst>
              <a:ext uri="{FF2B5EF4-FFF2-40B4-BE49-F238E27FC236}">
                <a16:creationId xmlns:a16="http://schemas.microsoft.com/office/drawing/2014/main" id="{D8A94339-FEA3-435E-8B04-A13C878A1979}"/>
              </a:ext>
            </a:extLst>
          </p:cNvPr>
          <p:cNvSpPr/>
          <p:nvPr/>
        </p:nvSpPr>
        <p:spPr bwMode="auto">
          <a:xfrm rot="5400000">
            <a:off x="502607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1" name="Rectangle: Rounded Corners 280">
            <a:extLst>
              <a:ext uri="{FF2B5EF4-FFF2-40B4-BE49-F238E27FC236}">
                <a16:creationId xmlns:a16="http://schemas.microsoft.com/office/drawing/2014/main" id="{5D730D54-CD40-4872-B292-3D527CD6DD4B}"/>
              </a:ext>
            </a:extLst>
          </p:cNvPr>
          <p:cNvSpPr/>
          <p:nvPr/>
        </p:nvSpPr>
        <p:spPr bwMode="auto">
          <a:xfrm rot="5400000">
            <a:off x="512145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2" name="Rectangle: Rounded Corners 281">
            <a:extLst>
              <a:ext uri="{FF2B5EF4-FFF2-40B4-BE49-F238E27FC236}">
                <a16:creationId xmlns:a16="http://schemas.microsoft.com/office/drawing/2014/main" id="{C8CAB9D1-52B3-4A10-AF37-4869ED1A0A16}"/>
              </a:ext>
            </a:extLst>
          </p:cNvPr>
          <p:cNvSpPr/>
          <p:nvPr/>
        </p:nvSpPr>
        <p:spPr bwMode="auto">
          <a:xfrm rot="5400000">
            <a:off x="5124112" y="5433739"/>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2444425E-F285-481C-B58A-2CA16519D37F}"/>
              </a:ext>
            </a:extLst>
          </p:cNvPr>
          <p:cNvSpPr/>
          <p:nvPr/>
        </p:nvSpPr>
        <p:spPr bwMode="auto">
          <a:xfrm rot="5400000">
            <a:off x="4735281"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BAD7D125-FD07-42B0-95A7-191A3830ED02}"/>
              </a:ext>
            </a:extLst>
          </p:cNvPr>
          <p:cNvSpPr/>
          <p:nvPr/>
        </p:nvSpPr>
        <p:spPr bwMode="auto">
          <a:xfrm rot="5400000">
            <a:off x="4830662"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D5EE0FE4-B198-49F1-9F3F-10FF5D4BC962}"/>
              </a:ext>
            </a:extLst>
          </p:cNvPr>
          <p:cNvSpPr/>
          <p:nvPr/>
        </p:nvSpPr>
        <p:spPr bwMode="auto">
          <a:xfrm rot="5400000">
            <a:off x="4926040"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Database_EFC7" title="Icon of a cylinder">
            <a:extLst>
              <a:ext uri="{FF2B5EF4-FFF2-40B4-BE49-F238E27FC236}">
                <a16:creationId xmlns:a16="http://schemas.microsoft.com/office/drawing/2014/main" id="{6C1046B6-1790-4AC8-AF24-053C7D23FF8A}"/>
              </a:ext>
            </a:extLst>
          </p:cNvPr>
          <p:cNvSpPr>
            <a:spLocks noChangeAspect="1" noEditPoints="1"/>
          </p:cNvSpPr>
          <p:nvPr/>
        </p:nvSpPr>
        <p:spPr bwMode="auto">
          <a:xfrm>
            <a:off x="3003491"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a:solidFill>
                  <a:srgbClr val="353535"/>
                </a:solidFill>
                <a:latin typeface="Segoe UI Semilight"/>
              </a:rPr>
              <a:t>Gen2 </a:t>
            </a:r>
          </a:p>
          <a:p>
            <a:pPr algn="ctr" defTabSz="932634"/>
            <a:r>
              <a:rPr lang="en-US" sz="1836" dirty="0">
                <a:solidFill>
                  <a:srgbClr val="353535"/>
                </a:solidFill>
                <a:latin typeface="Segoe UI Semilight"/>
              </a:rPr>
              <a:t>Cache</a:t>
            </a:r>
          </a:p>
        </p:txBody>
      </p:sp>
      <p:sp>
        <p:nvSpPr>
          <p:cNvPr id="5" name="Arrow: U-Turn 4">
            <a:extLst>
              <a:ext uri="{FF2B5EF4-FFF2-40B4-BE49-F238E27FC236}">
                <a16:creationId xmlns:a16="http://schemas.microsoft.com/office/drawing/2014/main" id="{2A513484-60C0-401E-8669-EF4C71145750}"/>
              </a:ext>
            </a:extLst>
          </p:cNvPr>
          <p:cNvSpPr/>
          <p:nvPr/>
        </p:nvSpPr>
        <p:spPr bwMode="auto">
          <a:xfrm flipH="1">
            <a:off x="5420619" y="2686957"/>
            <a:ext cx="6597446" cy="2582829"/>
          </a:xfrm>
          <a:prstGeom prst="uturnArrow">
            <a:avLst>
              <a:gd name="adj1" fmla="val 14959"/>
              <a:gd name="adj2" fmla="val 25000"/>
              <a:gd name="adj3" fmla="val 18549"/>
              <a:gd name="adj4" fmla="val 25000"/>
              <a:gd name="adj5" fmla="val 4670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Arrow: U-Turn 266">
            <a:extLst>
              <a:ext uri="{FF2B5EF4-FFF2-40B4-BE49-F238E27FC236}">
                <a16:creationId xmlns:a16="http://schemas.microsoft.com/office/drawing/2014/main" id="{D05D1327-19E3-4E66-8EF9-C7C33E3ABF32}"/>
              </a:ext>
            </a:extLst>
          </p:cNvPr>
          <p:cNvSpPr/>
          <p:nvPr/>
        </p:nvSpPr>
        <p:spPr bwMode="auto">
          <a:xfrm flipH="1">
            <a:off x="1986941" y="4107423"/>
            <a:ext cx="9182055" cy="1168911"/>
          </a:xfrm>
          <a:prstGeom prst="uturnArrow">
            <a:avLst>
              <a:gd name="adj1" fmla="val 32850"/>
              <a:gd name="adj2" fmla="val 25000"/>
              <a:gd name="adj3" fmla="val 31232"/>
              <a:gd name="adj4" fmla="val 2500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Arrow: U-Turn 267">
            <a:extLst>
              <a:ext uri="{FF2B5EF4-FFF2-40B4-BE49-F238E27FC236}">
                <a16:creationId xmlns:a16="http://schemas.microsoft.com/office/drawing/2014/main" id="{5E56FD16-6ECB-40B5-94DC-16C283A754CE}"/>
              </a:ext>
            </a:extLst>
          </p:cNvPr>
          <p:cNvSpPr/>
          <p:nvPr/>
        </p:nvSpPr>
        <p:spPr bwMode="auto">
          <a:xfrm flipH="1">
            <a:off x="7798238" y="3246884"/>
            <a:ext cx="3795076" cy="2029451"/>
          </a:xfrm>
          <a:prstGeom prst="uturnArrow">
            <a:avLst>
              <a:gd name="adj1" fmla="val 19064"/>
              <a:gd name="adj2" fmla="val 25000"/>
              <a:gd name="adj3" fmla="val 27658"/>
              <a:gd name="adj4" fmla="val 25000"/>
              <a:gd name="adj5" fmla="val 1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8471287-8B3E-43F2-8E1A-B5332846FE21}"/>
              </a:ext>
            </a:extLst>
          </p:cNvPr>
          <p:cNvSpPr/>
          <p:nvPr/>
        </p:nvSpPr>
        <p:spPr bwMode="auto">
          <a:xfrm>
            <a:off x="7259627"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D79D710A-6ADC-45CF-A552-8F184A7C2D22}"/>
              </a:ext>
            </a:extLst>
          </p:cNvPr>
          <p:cNvSpPr/>
          <p:nvPr/>
        </p:nvSpPr>
        <p:spPr bwMode="auto">
          <a:xfrm>
            <a:off x="7994351"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1C7E4374-28A1-44BD-BF39-FBCC595FD3B4}"/>
              </a:ext>
            </a:extLst>
          </p:cNvPr>
          <p:cNvSpPr/>
          <p:nvPr/>
        </p:nvSpPr>
        <p:spPr>
          <a:xfrm>
            <a:off x="7465001" y="380982"/>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86" name="Rectangle: Rounded Corners 285">
            <a:extLst>
              <a:ext uri="{FF2B5EF4-FFF2-40B4-BE49-F238E27FC236}">
                <a16:creationId xmlns:a16="http://schemas.microsoft.com/office/drawing/2014/main" id="{7E615989-8E65-4F91-89C2-58534B8B637E}"/>
              </a:ext>
            </a:extLst>
          </p:cNvPr>
          <p:cNvSpPr/>
          <p:nvPr/>
        </p:nvSpPr>
        <p:spPr bwMode="auto">
          <a:xfrm>
            <a:off x="5353761"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Rounded Corners 286">
            <a:extLst>
              <a:ext uri="{FF2B5EF4-FFF2-40B4-BE49-F238E27FC236}">
                <a16:creationId xmlns:a16="http://schemas.microsoft.com/office/drawing/2014/main" id="{C4AC9EA6-29C2-42CC-9D8D-3D6135C68BBA}"/>
              </a:ext>
            </a:extLst>
          </p:cNvPr>
          <p:cNvSpPr/>
          <p:nvPr/>
        </p:nvSpPr>
        <p:spPr bwMode="auto">
          <a:xfrm>
            <a:off x="6088485"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Rounded Corners 287">
            <a:extLst>
              <a:ext uri="{FF2B5EF4-FFF2-40B4-BE49-F238E27FC236}">
                <a16:creationId xmlns:a16="http://schemas.microsoft.com/office/drawing/2014/main" id="{29F991EB-BCCA-446E-9434-66F180A751B6}"/>
              </a:ext>
            </a:extLst>
          </p:cNvPr>
          <p:cNvSpPr/>
          <p:nvPr/>
        </p:nvSpPr>
        <p:spPr bwMode="auto">
          <a:xfrm>
            <a:off x="5338924"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Rounded Corners 288">
            <a:extLst>
              <a:ext uri="{FF2B5EF4-FFF2-40B4-BE49-F238E27FC236}">
                <a16:creationId xmlns:a16="http://schemas.microsoft.com/office/drawing/2014/main" id="{07E63F33-226D-4737-B005-73F044F2E55E}"/>
              </a:ext>
            </a:extLst>
          </p:cNvPr>
          <p:cNvSpPr/>
          <p:nvPr/>
        </p:nvSpPr>
        <p:spPr bwMode="auto">
          <a:xfrm>
            <a:off x="6073648"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TextBox 290">
            <a:extLst>
              <a:ext uri="{FF2B5EF4-FFF2-40B4-BE49-F238E27FC236}">
                <a16:creationId xmlns:a16="http://schemas.microsoft.com/office/drawing/2014/main" id="{33606878-1D1E-4ACB-B0BC-0E5008FA7A02}"/>
              </a:ext>
            </a:extLst>
          </p:cNvPr>
          <p:cNvSpPr txBox="1"/>
          <p:nvPr/>
        </p:nvSpPr>
        <p:spPr>
          <a:xfrm>
            <a:off x="7228796" y="215594"/>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#gen2Table_HEAP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AS SELECT * FROM externalGen2Table; </a:t>
            </a:r>
          </a:p>
        </p:txBody>
      </p:sp>
    </p:spTree>
    <p:extLst>
      <p:ext uri="{BB962C8B-B14F-4D97-AF65-F5344CB8AC3E}">
        <p14:creationId xmlns:p14="http://schemas.microsoft.com/office/powerpoint/2010/main" val="28877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wipe(right)">
                                      <p:cBhvr>
                                        <p:cTn id="11" dur="500"/>
                                        <p:tgtEl>
                                          <p:spTgt spid="2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67"/>
                                        </p:tgtEl>
                                      </p:cBhvr>
                                    </p:animEffect>
                                    <p:set>
                                      <p:cBhvr>
                                        <p:cTn id="16" dur="1" fill="hold">
                                          <p:stCondLst>
                                            <p:cond delay="499"/>
                                          </p:stCondLst>
                                        </p:cTn>
                                        <p:tgtEl>
                                          <p:spTgt spid="267"/>
                                        </p:tgtEl>
                                        <p:attrNameLst>
                                          <p:attrName>style.visibility</p:attrName>
                                        </p:attrNameLst>
                                      </p:cBhvr>
                                      <p:to>
                                        <p:strVal val="hidden"/>
                                      </p:to>
                                    </p:set>
                                  </p:childTnLst>
                                </p:cTn>
                              </p:par>
                              <p:par>
                                <p:cTn id="17" presetID="10" presetClass="exit" presetSubtype="0" fill="hold" grpId="2"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63"/>
                                        </p:tgtEl>
                                        <p:attrNameLst>
                                          <p:attrName>style.visibility</p:attrName>
                                        </p:attrNameLst>
                                      </p:cBhvr>
                                      <p:to>
                                        <p:strVal val="visible"/>
                                      </p:to>
                                    </p:set>
                                    <p:anim calcmode="lin" valueType="num">
                                      <p:cBhvr additive="base">
                                        <p:cTn id="28" dur="500" fill="hold"/>
                                        <p:tgtEl>
                                          <p:spTgt spid="263"/>
                                        </p:tgtEl>
                                        <p:attrNameLst>
                                          <p:attrName>ppt_x</p:attrName>
                                        </p:attrNameLst>
                                      </p:cBhvr>
                                      <p:tavLst>
                                        <p:tav tm="0">
                                          <p:val>
                                            <p:strVal val="#ppt_x"/>
                                          </p:val>
                                        </p:tav>
                                        <p:tav tm="100000">
                                          <p:val>
                                            <p:strVal val="#ppt_x"/>
                                          </p:val>
                                        </p:tav>
                                      </p:tavLst>
                                    </p:anim>
                                    <p:anim calcmode="lin" valueType="num">
                                      <p:cBhvr additive="base">
                                        <p:cTn id="29" dur="500" fill="hold"/>
                                        <p:tgtEl>
                                          <p:spTgt spid="26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4"/>
                                        </p:tgtEl>
                                        <p:attrNameLst>
                                          <p:attrName>style.visibility</p:attrName>
                                        </p:attrNameLst>
                                      </p:cBhvr>
                                      <p:to>
                                        <p:strVal val="visible"/>
                                      </p:to>
                                    </p:set>
                                    <p:anim calcmode="lin" valueType="num">
                                      <p:cBhvr additive="base">
                                        <p:cTn id="32" dur="500" fill="hold"/>
                                        <p:tgtEl>
                                          <p:spTgt spid="264"/>
                                        </p:tgtEl>
                                        <p:attrNameLst>
                                          <p:attrName>ppt_x</p:attrName>
                                        </p:attrNameLst>
                                      </p:cBhvr>
                                      <p:tavLst>
                                        <p:tav tm="0">
                                          <p:val>
                                            <p:strVal val="#ppt_x"/>
                                          </p:val>
                                        </p:tav>
                                        <p:tav tm="100000">
                                          <p:val>
                                            <p:strVal val="#ppt_x"/>
                                          </p:val>
                                        </p:tav>
                                      </p:tavLst>
                                    </p:anim>
                                    <p:anim calcmode="lin" valueType="num">
                                      <p:cBhvr additive="base">
                                        <p:cTn id="33" dur="500" fill="hold"/>
                                        <p:tgtEl>
                                          <p:spTgt spid="26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additive="base">
                                        <p:cTn id="36" dur="500" fill="hold"/>
                                        <p:tgtEl>
                                          <p:spTgt spid="253"/>
                                        </p:tgtEl>
                                        <p:attrNameLst>
                                          <p:attrName>ppt_x</p:attrName>
                                        </p:attrNameLst>
                                      </p:cBhvr>
                                      <p:tavLst>
                                        <p:tav tm="0">
                                          <p:val>
                                            <p:strVal val="#ppt_x"/>
                                          </p:val>
                                        </p:tav>
                                        <p:tav tm="100000">
                                          <p:val>
                                            <p:strVal val="#ppt_x"/>
                                          </p:val>
                                        </p:tav>
                                      </p:tavLst>
                                    </p:anim>
                                    <p:anim calcmode="lin" valueType="num">
                                      <p:cBhvr additive="base">
                                        <p:cTn id="37" dur="500" fill="hold"/>
                                        <p:tgtEl>
                                          <p:spTgt spid="25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4"/>
                                        </p:tgtEl>
                                        <p:attrNameLst>
                                          <p:attrName>style.visibility</p:attrName>
                                        </p:attrNameLst>
                                      </p:cBhvr>
                                      <p:to>
                                        <p:strVal val="visible"/>
                                      </p:to>
                                    </p:set>
                                    <p:anim calcmode="lin" valueType="num">
                                      <p:cBhvr additive="base">
                                        <p:cTn id="40" dur="500" fill="hold"/>
                                        <p:tgtEl>
                                          <p:spTgt spid="254"/>
                                        </p:tgtEl>
                                        <p:attrNameLst>
                                          <p:attrName>ppt_x</p:attrName>
                                        </p:attrNameLst>
                                      </p:cBhvr>
                                      <p:tavLst>
                                        <p:tav tm="0">
                                          <p:val>
                                            <p:strVal val="#ppt_x"/>
                                          </p:val>
                                        </p:tav>
                                        <p:tav tm="100000">
                                          <p:val>
                                            <p:strVal val="#ppt_x"/>
                                          </p:val>
                                        </p:tav>
                                      </p:tavLst>
                                    </p:anim>
                                    <p:anim calcmode="lin" valueType="num">
                                      <p:cBhvr additive="base">
                                        <p:cTn id="41" dur="500" fill="hold"/>
                                        <p:tgtEl>
                                          <p:spTgt spid="25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55"/>
                                        </p:tgtEl>
                                        <p:attrNameLst>
                                          <p:attrName>style.visibility</p:attrName>
                                        </p:attrNameLst>
                                      </p:cBhvr>
                                      <p:to>
                                        <p:strVal val="visible"/>
                                      </p:to>
                                    </p:set>
                                    <p:anim calcmode="lin" valueType="num">
                                      <p:cBhvr additive="base">
                                        <p:cTn id="44" dur="500" fill="hold"/>
                                        <p:tgtEl>
                                          <p:spTgt spid="255"/>
                                        </p:tgtEl>
                                        <p:attrNameLst>
                                          <p:attrName>ppt_x</p:attrName>
                                        </p:attrNameLst>
                                      </p:cBhvr>
                                      <p:tavLst>
                                        <p:tav tm="0">
                                          <p:val>
                                            <p:strVal val="#ppt_x"/>
                                          </p:val>
                                        </p:tav>
                                        <p:tav tm="100000">
                                          <p:val>
                                            <p:strVal val="#ppt_x"/>
                                          </p:val>
                                        </p:tav>
                                      </p:tavLst>
                                    </p:anim>
                                    <p:anim calcmode="lin" valueType="num">
                                      <p:cBhvr additive="base">
                                        <p:cTn id="45" dur="500" fill="hold"/>
                                        <p:tgtEl>
                                          <p:spTgt spid="2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6"/>
                                        </p:tgtEl>
                                        <p:attrNameLst>
                                          <p:attrName>style.visibility</p:attrName>
                                        </p:attrNameLst>
                                      </p:cBhvr>
                                      <p:to>
                                        <p:strVal val="visible"/>
                                      </p:to>
                                    </p:set>
                                    <p:anim calcmode="lin" valueType="num">
                                      <p:cBhvr additive="base">
                                        <p:cTn id="48" dur="500" fill="hold"/>
                                        <p:tgtEl>
                                          <p:spTgt spid="256"/>
                                        </p:tgtEl>
                                        <p:attrNameLst>
                                          <p:attrName>ppt_x</p:attrName>
                                        </p:attrNameLst>
                                      </p:cBhvr>
                                      <p:tavLst>
                                        <p:tav tm="0">
                                          <p:val>
                                            <p:strVal val="#ppt_x"/>
                                          </p:val>
                                        </p:tav>
                                        <p:tav tm="100000">
                                          <p:val>
                                            <p:strVal val="#ppt_x"/>
                                          </p:val>
                                        </p:tav>
                                      </p:tavLst>
                                    </p:anim>
                                    <p:anim calcmode="lin" valueType="num">
                                      <p:cBhvr additive="base">
                                        <p:cTn id="49" dur="500" fill="hold"/>
                                        <p:tgtEl>
                                          <p:spTgt spid="25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7"/>
                                        </p:tgtEl>
                                        <p:attrNameLst>
                                          <p:attrName>style.visibility</p:attrName>
                                        </p:attrNameLst>
                                      </p:cBhvr>
                                      <p:to>
                                        <p:strVal val="visible"/>
                                      </p:to>
                                    </p:set>
                                    <p:anim calcmode="lin" valueType="num">
                                      <p:cBhvr additive="base">
                                        <p:cTn id="52" dur="500" fill="hold"/>
                                        <p:tgtEl>
                                          <p:spTgt spid="257"/>
                                        </p:tgtEl>
                                        <p:attrNameLst>
                                          <p:attrName>ppt_x</p:attrName>
                                        </p:attrNameLst>
                                      </p:cBhvr>
                                      <p:tavLst>
                                        <p:tav tm="0">
                                          <p:val>
                                            <p:strVal val="#ppt_x"/>
                                          </p:val>
                                        </p:tav>
                                        <p:tav tm="100000">
                                          <p:val>
                                            <p:strVal val="#ppt_x"/>
                                          </p:val>
                                        </p:tav>
                                      </p:tavLst>
                                    </p:anim>
                                    <p:anim calcmode="lin" valueType="num">
                                      <p:cBhvr additive="base">
                                        <p:cTn id="53" dur="500" fill="hold"/>
                                        <p:tgtEl>
                                          <p:spTgt spid="25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58"/>
                                        </p:tgtEl>
                                        <p:attrNameLst>
                                          <p:attrName>style.visibility</p:attrName>
                                        </p:attrNameLst>
                                      </p:cBhvr>
                                      <p:to>
                                        <p:strVal val="visible"/>
                                      </p:to>
                                    </p:set>
                                    <p:anim calcmode="lin" valueType="num">
                                      <p:cBhvr additive="base">
                                        <p:cTn id="56" dur="500" fill="hold"/>
                                        <p:tgtEl>
                                          <p:spTgt spid="258"/>
                                        </p:tgtEl>
                                        <p:attrNameLst>
                                          <p:attrName>ppt_x</p:attrName>
                                        </p:attrNameLst>
                                      </p:cBhvr>
                                      <p:tavLst>
                                        <p:tav tm="0">
                                          <p:val>
                                            <p:strVal val="#ppt_x"/>
                                          </p:val>
                                        </p:tav>
                                        <p:tav tm="100000">
                                          <p:val>
                                            <p:strVal val="#ppt_x"/>
                                          </p:val>
                                        </p:tav>
                                      </p:tavLst>
                                    </p:anim>
                                    <p:anim calcmode="lin" valueType="num">
                                      <p:cBhvr additive="base">
                                        <p:cTn id="57" dur="500" fill="hold"/>
                                        <p:tgtEl>
                                          <p:spTgt spid="25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59"/>
                                        </p:tgtEl>
                                        <p:attrNameLst>
                                          <p:attrName>style.visibility</p:attrName>
                                        </p:attrNameLst>
                                      </p:cBhvr>
                                      <p:to>
                                        <p:strVal val="visible"/>
                                      </p:to>
                                    </p:set>
                                    <p:anim calcmode="lin" valueType="num">
                                      <p:cBhvr additive="base">
                                        <p:cTn id="60" dur="500" fill="hold"/>
                                        <p:tgtEl>
                                          <p:spTgt spid="259"/>
                                        </p:tgtEl>
                                        <p:attrNameLst>
                                          <p:attrName>ppt_x</p:attrName>
                                        </p:attrNameLst>
                                      </p:cBhvr>
                                      <p:tavLst>
                                        <p:tav tm="0">
                                          <p:val>
                                            <p:strVal val="#ppt_x"/>
                                          </p:val>
                                        </p:tav>
                                        <p:tav tm="100000">
                                          <p:val>
                                            <p:strVal val="#ppt_x"/>
                                          </p:val>
                                        </p:tav>
                                      </p:tavLst>
                                    </p:anim>
                                    <p:anim calcmode="lin" valueType="num">
                                      <p:cBhvr additive="base">
                                        <p:cTn id="61" dur="500" fill="hold"/>
                                        <p:tgtEl>
                                          <p:spTgt spid="25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60"/>
                                        </p:tgtEl>
                                        <p:attrNameLst>
                                          <p:attrName>style.visibility</p:attrName>
                                        </p:attrNameLst>
                                      </p:cBhvr>
                                      <p:to>
                                        <p:strVal val="visible"/>
                                      </p:to>
                                    </p:set>
                                    <p:anim calcmode="lin" valueType="num">
                                      <p:cBhvr additive="base">
                                        <p:cTn id="64" dur="500" fill="hold"/>
                                        <p:tgtEl>
                                          <p:spTgt spid="260"/>
                                        </p:tgtEl>
                                        <p:attrNameLst>
                                          <p:attrName>ppt_x</p:attrName>
                                        </p:attrNameLst>
                                      </p:cBhvr>
                                      <p:tavLst>
                                        <p:tav tm="0">
                                          <p:val>
                                            <p:strVal val="#ppt_x"/>
                                          </p:val>
                                        </p:tav>
                                        <p:tav tm="100000">
                                          <p:val>
                                            <p:strVal val="#ppt_x"/>
                                          </p:val>
                                        </p:tav>
                                      </p:tavLst>
                                    </p:anim>
                                    <p:anim calcmode="lin" valueType="num">
                                      <p:cBhvr additive="base">
                                        <p:cTn id="65" dur="500" fill="hold"/>
                                        <p:tgtEl>
                                          <p:spTgt spid="26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 calcmode="lin" valueType="num">
                                      <p:cBhvr additive="base">
                                        <p:cTn id="68" dur="500" fill="hold"/>
                                        <p:tgtEl>
                                          <p:spTgt spid="261"/>
                                        </p:tgtEl>
                                        <p:attrNameLst>
                                          <p:attrName>ppt_x</p:attrName>
                                        </p:attrNameLst>
                                      </p:cBhvr>
                                      <p:tavLst>
                                        <p:tav tm="0">
                                          <p:val>
                                            <p:strVal val="#ppt_x"/>
                                          </p:val>
                                        </p:tav>
                                        <p:tav tm="100000">
                                          <p:val>
                                            <p:strVal val="#ppt_x"/>
                                          </p:val>
                                        </p:tav>
                                      </p:tavLst>
                                    </p:anim>
                                    <p:anim calcmode="lin" valueType="num">
                                      <p:cBhvr additive="base">
                                        <p:cTn id="69" dur="500" fill="hold"/>
                                        <p:tgtEl>
                                          <p:spTgt spid="26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2"/>
                                        </p:tgtEl>
                                        <p:attrNameLst>
                                          <p:attrName>style.visibility</p:attrName>
                                        </p:attrNameLst>
                                      </p:cBhvr>
                                      <p:to>
                                        <p:strVal val="visible"/>
                                      </p:to>
                                    </p:set>
                                    <p:anim calcmode="lin" valueType="num">
                                      <p:cBhvr additive="base">
                                        <p:cTn id="72" dur="500" fill="hold"/>
                                        <p:tgtEl>
                                          <p:spTgt spid="262"/>
                                        </p:tgtEl>
                                        <p:attrNameLst>
                                          <p:attrName>ppt_x</p:attrName>
                                        </p:attrNameLst>
                                      </p:cBhvr>
                                      <p:tavLst>
                                        <p:tav tm="0">
                                          <p:val>
                                            <p:strVal val="#ppt_x"/>
                                          </p:val>
                                        </p:tav>
                                        <p:tav tm="100000">
                                          <p:val>
                                            <p:strVal val="#ppt_x"/>
                                          </p:val>
                                        </p:tav>
                                      </p:tavLst>
                                    </p:anim>
                                    <p:anim calcmode="lin" valueType="num">
                                      <p:cBhvr additive="base">
                                        <p:cTn id="73" dur="500" fill="hold"/>
                                        <p:tgtEl>
                                          <p:spTgt spid="26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56"/>
                                        </p:tgtEl>
                                        <p:attrNameLst>
                                          <p:attrName>style.visibility</p:attrName>
                                        </p:attrNameLst>
                                      </p:cBhvr>
                                      <p:to>
                                        <p:strVal val="visible"/>
                                      </p:to>
                                    </p:set>
                                    <p:anim calcmode="lin" valueType="num">
                                      <p:cBhvr additive="base">
                                        <p:cTn id="76" dur="500" fill="hold"/>
                                        <p:tgtEl>
                                          <p:spTgt spid="356"/>
                                        </p:tgtEl>
                                        <p:attrNameLst>
                                          <p:attrName>ppt_x</p:attrName>
                                        </p:attrNameLst>
                                      </p:cBhvr>
                                      <p:tavLst>
                                        <p:tav tm="0">
                                          <p:val>
                                            <p:strVal val="#ppt_x"/>
                                          </p:val>
                                        </p:tav>
                                        <p:tav tm="100000">
                                          <p:val>
                                            <p:strVal val="#ppt_x"/>
                                          </p:val>
                                        </p:tav>
                                      </p:tavLst>
                                    </p:anim>
                                    <p:anim calcmode="lin" valueType="num">
                                      <p:cBhvr additive="base">
                                        <p:cTn id="77" dur="500" fill="hold"/>
                                        <p:tgtEl>
                                          <p:spTgt spid="356"/>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57"/>
                                        </p:tgtEl>
                                        <p:attrNameLst>
                                          <p:attrName>style.visibility</p:attrName>
                                        </p:attrNameLst>
                                      </p:cBhvr>
                                      <p:to>
                                        <p:strVal val="visible"/>
                                      </p:to>
                                    </p:set>
                                    <p:anim calcmode="lin" valueType="num">
                                      <p:cBhvr additive="base">
                                        <p:cTn id="80" dur="500" fill="hold"/>
                                        <p:tgtEl>
                                          <p:spTgt spid="357"/>
                                        </p:tgtEl>
                                        <p:attrNameLst>
                                          <p:attrName>ppt_x</p:attrName>
                                        </p:attrNameLst>
                                      </p:cBhvr>
                                      <p:tavLst>
                                        <p:tav tm="0">
                                          <p:val>
                                            <p:strVal val="#ppt_x"/>
                                          </p:val>
                                        </p:tav>
                                        <p:tav tm="100000">
                                          <p:val>
                                            <p:strVal val="#ppt_x"/>
                                          </p:val>
                                        </p:tav>
                                      </p:tavLst>
                                    </p:anim>
                                    <p:anim calcmode="lin" valueType="num">
                                      <p:cBhvr additive="base">
                                        <p:cTn id="81" dur="500" fill="hold"/>
                                        <p:tgtEl>
                                          <p:spTgt spid="35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46"/>
                                        </p:tgtEl>
                                        <p:attrNameLst>
                                          <p:attrName>style.visibility</p:attrName>
                                        </p:attrNameLst>
                                      </p:cBhvr>
                                      <p:to>
                                        <p:strVal val="visible"/>
                                      </p:to>
                                    </p:set>
                                    <p:anim calcmode="lin" valueType="num">
                                      <p:cBhvr additive="base">
                                        <p:cTn id="84" dur="500" fill="hold"/>
                                        <p:tgtEl>
                                          <p:spTgt spid="346"/>
                                        </p:tgtEl>
                                        <p:attrNameLst>
                                          <p:attrName>ppt_x</p:attrName>
                                        </p:attrNameLst>
                                      </p:cBhvr>
                                      <p:tavLst>
                                        <p:tav tm="0">
                                          <p:val>
                                            <p:strVal val="#ppt_x"/>
                                          </p:val>
                                        </p:tav>
                                        <p:tav tm="100000">
                                          <p:val>
                                            <p:strVal val="#ppt_x"/>
                                          </p:val>
                                        </p:tav>
                                      </p:tavLst>
                                    </p:anim>
                                    <p:anim calcmode="lin" valueType="num">
                                      <p:cBhvr additive="base">
                                        <p:cTn id="85" dur="500" fill="hold"/>
                                        <p:tgtEl>
                                          <p:spTgt spid="346"/>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47"/>
                                        </p:tgtEl>
                                        <p:attrNameLst>
                                          <p:attrName>style.visibility</p:attrName>
                                        </p:attrNameLst>
                                      </p:cBhvr>
                                      <p:to>
                                        <p:strVal val="visible"/>
                                      </p:to>
                                    </p:set>
                                    <p:anim calcmode="lin" valueType="num">
                                      <p:cBhvr additive="base">
                                        <p:cTn id="88" dur="500" fill="hold"/>
                                        <p:tgtEl>
                                          <p:spTgt spid="347"/>
                                        </p:tgtEl>
                                        <p:attrNameLst>
                                          <p:attrName>ppt_x</p:attrName>
                                        </p:attrNameLst>
                                      </p:cBhvr>
                                      <p:tavLst>
                                        <p:tav tm="0">
                                          <p:val>
                                            <p:strVal val="#ppt_x"/>
                                          </p:val>
                                        </p:tav>
                                        <p:tav tm="100000">
                                          <p:val>
                                            <p:strVal val="#ppt_x"/>
                                          </p:val>
                                        </p:tav>
                                      </p:tavLst>
                                    </p:anim>
                                    <p:anim calcmode="lin" valueType="num">
                                      <p:cBhvr additive="base">
                                        <p:cTn id="89" dur="500" fill="hold"/>
                                        <p:tgtEl>
                                          <p:spTgt spid="34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48"/>
                                        </p:tgtEl>
                                        <p:attrNameLst>
                                          <p:attrName>style.visibility</p:attrName>
                                        </p:attrNameLst>
                                      </p:cBhvr>
                                      <p:to>
                                        <p:strVal val="visible"/>
                                      </p:to>
                                    </p:set>
                                    <p:anim calcmode="lin" valueType="num">
                                      <p:cBhvr additive="base">
                                        <p:cTn id="92" dur="500" fill="hold"/>
                                        <p:tgtEl>
                                          <p:spTgt spid="348"/>
                                        </p:tgtEl>
                                        <p:attrNameLst>
                                          <p:attrName>ppt_x</p:attrName>
                                        </p:attrNameLst>
                                      </p:cBhvr>
                                      <p:tavLst>
                                        <p:tav tm="0">
                                          <p:val>
                                            <p:strVal val="#ppt_x"/>
                                          </p:val>
                                        </p:tav>
                                        <p:tav tm="100000">
                                          <p:val>
                                            <p:strVal val="#ppt_x"/>
                                          </p:val>
                                        </p:tav>
                                      </p:tavLst>
                                    </p:anim>
                                    <p:anim calcmode="lin" valueType="num">
                                      <p:cBhvr additive="base">
                                        <p:cTn id="93" dur="500" fill="hold"/>
                                        <p:tgtEl>
                                          <p:spTgt spid="34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49"/>
                                        </p:tgtEl>
                                        <p:attrNameLst>
                                          <p:attrName>style.visibility</p:attrName>
                                        </p:attrNameLst>
                                      </p:cBhvr>
                                      <p:to>
                                        <p:strVal val="visible"/>
                                      </p:to>
                                    </p:set>
                                    <p:anim calcmode="lin" valueType="num">
                                      <p:cBhvr additive="base">
                                        <p:cTn id="96" dur="500" fill="hold"/>
                                        <p:tgtEl>
                                          <p:spTgt spid="349"/>
                                        </p:tgtEl>
                                        <p:attrNameLst>
                                          <p:attrName>ppt_x</p:attrName>
                                        </p:attrNameLst>
                                      </p:cBhvr>
                                      <p:tavLst>
                                        <p:tav tm="0">
                                          <p:val>
                                            <p:strVal val="#ppt_x"/>
                                          </p:val>
                                        </p:tav>
                                        <p:tav tm="100000">
                                          <p:val>
                                            <p:strVal val="#ppt_x"/>
                                          </p:val>
                                        </p:tav>
                                      </p:tavLst>
                                    </p:anim>
                                    <p:anim calcmode="lin" valueType="num">
                                      <p:cBhvr additive="base">
                                        <p:cTn id="97" dur="500" fill="hold"/>
                                        <p:tgtEl>
                                          <p:spTgt spid="34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50"/>
                                        </p:tgtEl>
                                        <p:attrNameLst>
                                          <p:attrName>style.visibility</p:attrName>
                                        </p:attrNameLst>
                                      </p:cBhvr>
                                      <p:to>
                                        <p:strVal val="visible"/>
                                      </p:to>
                                    </p:set>
                                    <p:anim calcmode="lin" valueType="num">
                                      <p:cBhvr additive="base">
                                        <p:cTn id="100" dur="500" fill="hold"/>
                                        <p:tgtEl>
                                          <p:spTgt spid="350"/>
                                        </p:tgtEl>
                                        <p:attrNameLst>
                                          <p:attrName>ppt_x</p:attrName>
                                        </p:attrNameLst>
                                      </p:cBhvr>
                                      <p:tavLst>
                                        <p:tav tm="0">
                                          <p:val>
                                            <p:strVal val="#ppt_x"/>
                                          </p:val>
                                        </p:tav>
                                        <p:tav tm="100000">
                                          <p:val>
                                            <p:strVal val="#ppt_x"/>
                                          </p:val>
                                        </p:tav>
                                      </p:tavLst>
                                    </p:anim>
                                    <p:anim calcmode="lin" valueType="num">
                                      <p:cBhvr additive="base">
                                        <p:cTn id="101" dur="500" fill="hold"/>
                                        <p:tgtEl>
                                          <p:spTgt spid="350"/>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51"/>
                                        </p:tgtEl>
                                        <p:attrNameLst>
                                          <p:attrName>style.visibility</p:attrName>
                                        </p:attrNameLst>
                                      </p:cBhvr>
                                      <p:to>
                                        <p:strVal val="visible"/>
                                      </p:to>
                                    </p:set>
                                    <p:anim calcmode="lin" valueType="num">
                                      <p:cBhvr additive="base">
                                        <p:cTn id="104" dur="500" fill="hold"/>
                                        <p:tgtEl>
                                          <p:spTgt spid="351"/>
                                        </p:tgtEl>
                                        <p:attrNameLst>
                                          <p:attrName>ppt_x</p:attrName>
                                        </p:attrNameLst>
                                      </p:cBhvr>
                                      <p:tavLst>
                                        <p:tav tm="0">
                                          <p:val>
                                            <p:strVal val="#ppt_x"/>
                                          </p:val>
                                        </p:tav>
                                        <p:tav tm="100000">
                                          <p:val>
                                            <p:strVal val="#ppt_x"/>
                                          </p:val>
                                        </p:tav>
                                      </p:tavLst>
                                    </p:anim>
                                    <p:anim calcmode="lin" valueType="num">
                                      <p:cBhvr additive="base">
                                        <p:cTn id="105" dur="500" fill="hold"/>
                                        <p:tgtEl>
                                          <p:spTgt spid="35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52"/>
                                        </p:tgtEl>
                                        <p:attrNameLst>
                                          <p:attrName>style.visibility</p:attrName>
                                        </p:attrNameLst>
                                      </p:cBhvr>
                                      <p:to>
                                        <p:strVal val="visible"/>
                                      </p:to>
                                    </p:set>
                                    <p:anim calcmode="lin" valueType="num">
                                      <p:cBhvr additive="base">
                                        <p:cTn id="108" dur="500" fill="hold"/>
                                        <p:tgtEl>
                                          <p:spTgt spid="352"/>
                                        </p:tgtEl>
                                        <p:attrNameLst>
                                          <p:attrName>ppt_x</p:attrName>
                                        </p:attrNameLst>
                                      </p:cBhvr>
                                      <p:tavLst>
                                        <p:tav tm="0">
                                          <p:val>
                                            <p:strVal val="#ppt_x"/>
                                          </p:val>
                                        </p:tav>
                                        <p:tav tm="100000">
                                          <p:val>
                                            <p:strVal val="#ppt_x"/>
                                          </p:val>
                                        </p:tav>
                                      </p:tavLst>
                                    </p:anim>
                                    <p:anim calcmode="lin" valueType="num">
                                      <p:cBhvr additive="base">
                                        <p:cTn id="109" dur="500" fill="hold"/>
                                        <p:tgtEl>
                                          <p:spTgt spid="352"/>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53"/>
                                        </p:tgtEl>
                                        <p:attrNameLst>
                                          <p:attrName>style.visibility</p:attrName>
                                        </p:attrNameLst>
                                      </p:cBhvr>
                                      <p:to>
                                        <p:strVal val="visible"/>
                                      </p:to>
                                    </p:set>
                                    <p:anim calcmode="lin" valueType="num">
                                      <p:cBhvr additive="base">
                                        <p:cTn id="112" dur="500" fill="hold"/>
                                        <p:tgtEl>
                                          <p:spTgt spid="353"/>
                                        </p:tgtEl>
                                        <p:attrNameLst>
                                          <p:attrName>ppt_x</p:attrName>
                                        </p:attrNameLst>
                                      </p:cBhvr>
                                      <p:tavLst>
                                        <p:tav tm="0">
                                          <p:val>
                                            <p:strVal val="#ppt_x"/>
                                          </p:val>
                                        </p:tav>
                                        <p:tav tm="100000">
                                          <p:val>
                                            <p:strVal val="#ppt_x"/>
                                          </p:val>
                                        </p:tav>
                                      </p:tavLst>
                                    </p:anim>
                                    <p:anim calcmode="lin" valueType="num">
                                      <p:cBhvr additive="base">
                                        <p:cTn id="113" dur="500" fill="hold"/>
                                        <p:tgtEl>
                                          <p:spTgt spid="353"/>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54"/>
                                        </p:tgtEl>
                                        <p:attrNameLst>
                                          <p:attrName>style.visibility</p:attrName>
                                        </p:attrNameLst>
                                      </p:cBhvr>
                                      <p:to>
                                        <p:strVal val="visible"/>
                                      </p:to>
                                    </p:set>
                                    <p:anim calcmode="lin" valueType="num">
                                      <p:cBhvr additive="base">
                                        <p:cTn id="116" dur="500" fill="hold"/>
                                        <p:tgtEl>
                                          <p:spTgt spid="354"/>
                                        </p:tgtEl>
                                        <p:attrNameLst>
                                          <p:attrName>ppt_x</p:attrName>
                                        </p:attrNameLst>
                                      </p:cBhvr>
                                      <p:tavLst>
                                        <p:tav tm="0">
                                          <p:val>
                                            <p:strVal val="#ppt_x"/>
                                          </p:val>
                                        </p:tav>
                                        <p:tav tm="100000">
                                          <p:val>
                                            <p:strVal val="#ppt_x"/>
                                          </p:val>
                                        </p:tav>
                                      </p:tavLst>
                                    </p:anim>
                                    <p:anim calcmode="lin" valueType="num">
                                      <p:cBhvr additive="base">
                                        <p:cTn id="117" dur="500" fill="hold"/>
                                        <p:tgtEl>
                                          <p:spTgt spid="35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355"/>
                                        </p:tgtEl>
                                        <p:attrNameLst>
                                          <p:attrName>style.visibility</p:attrName>
                                        </p:attrNameLst>
                                      </p:cBhvr>
                                      <p:to>
                                        <p:strVal val="visible"/>
                                      </p:to>
                                    </p:set>
                                    <p:anim calcmode="lin" valueType="num">
                                      <p:cBhvr additive="base">
                                        <p:cTn id="120" dur="500" fill="hold"/>
                                        <p:tgtEl>
                                          <p:spTgt spid="355"/>
                                        </p:tgtEl>
                                        <p:attrNameLst>
                                          <p:attrName>ppt_x</p:attrName>
                                        </p:attrNameLst>
                                      </p:cBhvr>
                                      <p:tavLst>
                                        <p:tav tm="0">
                                          <p:val>
                                            <p:strVal val="#ppt_x"/>
                                          </p:val>
                                        </p:tav>
                                        <p:tav tm="100000">
                                          <p:val>
                                            <p:strVal val="#ppt_x"/>
                                          </p:val>
                                        </p:tav>
                                      </p:tavLst>
                                    </p:anim>
                                    <p:anim calcmode="lin" valueType="num">
                                      <p:cBhvr additive="base">
                                        <p:cTn id="121" dur="500" fill="hold"/>
                                        <p:tgtEl>
                                          <p:spTgt spid="355"/>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8"/>
                                        </p:tgtEl>
                                      </p:cBhvr>
                                    </p:animEffect>
                                    <p:set>
                                      <p:cBhvr>
                                        <p:cTn id="129" dur="1" fill="hold">
                                          <p:stCondLst>
                                            <p:cond delay="499"/>
                                          </p:stCondLst>
                                        </p:cTn>
                                        <p:tgtEl>
                                          <p:spTgt spid="8"/>
                                        </p:tgtEl>
                                        <p:attrNameLst>
                                          <p:attrName>style.visibility</p:attrName>
                                        </p:attrNameLst>
                                      </p:cBhvr>
                                      <p:to>
                                        <p:strVal val="hidden"/>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249"/>
                                        </p:tgtEl>
                                        <p:attrNameLst>
                                          <p:attrName>style.visibility</p:attrName>
                                        </p:attrNameLst>
                                      </p:cBhvr>
                                      <p:to>
                                        <p:strVal val="visible"/>
                                      </p:to>
                                    </p:set>
                                    <p:anim calcmode="lin" valueType="num">
                                      <p:cBhvr additive="base">
                                        <p:cTn id="133" dur="500" fill="hold"/>
                                        <p:tgtEl>
                                          <p:spTgt spid="249"/>
                                        </p:tgtEl>
                                        <p:attrNameLst>
                                          <p:attrName>ppt_x</p:attrName>
                                        </p:attrNameLst>
                                      </p:cBhvr>
                                      <p:tavLst>
                                        <p:tav tm="0">
                                          <p:val>
                                            <p:strVal val="#ppt_x"/>
                                          </p:val>
                                        </p:tav>
                                        <p:tav tm="100000">
                                          <p:val>
                                            <p:strVal val="#ppt_x"/>
                                          </p:val>
                                        </p:tav>
                                      </p:tavLst>
                                    </p:anim>
                                    <p:anim calcmode="lin" valueType="num">
                                      <p:cBhvr additive="base">
                                        <p:cTn id="134" dur="500" fill="hold"/>
                                        <p:tgtEl>
                                          <p:spTgt spid="249"/>
                                        </p:tgtEl>
                                        <p:attrNameLst>
                                          <p:attrName>ppt_y</p:attrName>
                                        </p:attrNameLst>
                                      </p:cBhvr>
                                      <p:tavLst>
                                        <p:tav tm="0">
                                          <p:val>
                                            <p:strVal val="1+#ppt_h/2"/>
                                          </p:val>
                                        </p:tav>
                                        <p:tav tm="100000">
                                          <p:val>
                                            <p:strVal val="#ppt_y"/>
                                          </p:val>
                                        </p:tav>
                                      </p:tavLst>
                                    </p:anim>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268"/>
                                        </p:tgtEl>
                                        <p:attrNameLst>
                                          <p:attrName>style.visibility</p:attrName>
                                        </p:attrNameLst>
                                      </p:cBhvr>
                                      <p:to>
                                        <p:strVal val="visible"/>
                                      </p:to>
                                    </p:set>
                                    <p:animEffect transition="in" filter="wipe(right)">
                                      <p:cBhvr>
                                        <p:cTn id="138" dur="500"/>
                                        <p:tgtEl>
                                          <p:spTgt spid="26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xit" presetSubtype="4" fill="hold" grpId="1" nodeType="clickEffect">
                                  <p:stCondLst>
                                    <p:cond delay="0"/>
                                  </p:stCondLst>
                                  <p:childTnLst>
                                    <p:animEffect transition="out" filter="wipe(down)">
                                      <p:cBhvr>
                                        <p:cTn id="142" dur="500"/>
                                        <p:tgtEl>
                                          <p:spTgt spid="249"/>
                                        </p:tgtEl>
                                      </p:cBhvr>
                                    </p:animEffect>
                                    <p:set>
                                      <p:cBhvr>
                                        <p:cTn id="143" dur="1" fill="hold">
                                          <p:stCondLst>
                                            <p:cond delay="499"/>
                                          </p:stCondLst>
                                        </p:cTn>
                                        <p:tgtEl>
                                          <p:spTgt spid="249"/>
                                        </p:tgtEl>
                                        <p:attrNameLst>
                                          <p:attrName>style.visibility</p:attrName>
                                        </p:attrNameLst>
                                      </p:cBhvr>
                                      <p:to>
                                        <p:strVal val="hidden"/>
                                      </p:to>
                                    </p:set>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252"/>
                                        </p:tgtEl>
                                        <p:attrNameLst>
                                          <p:attrName>style.visibility</p:attrName>
                                        </p:attrNameLst>
                                      </p:cBhvr>
                                      <p:to>
                                        <p:strVal val="visible"/>
                                      </p:to>
                                    </p:set>
                                    <p:anim calcmode="lin" valueType="num">
                                      <p:cBhvr additive="base">
                                        <p:cTn id="147" dur="500" fill="hold"/>
                                        <p:tgtEl>
                                          <p:spTgt spid="252"/>
                                        </p:tgtEl>
                                        <p:attrNameLst>
                                          <p:attrName>ppt_x</p:attrName>
                                        </p:attrNameLst>
                                      </p:cBhvr>
                                      <p:tavLst>
                                        <p:tav tm="0">
                                          <p:val>
                                            <p:strVal val="#ppt_x"/>
                                          </p:val>
                                        </p:tav>
                                        <p:tav tm="100000">
                                          <p:val>
                                            <p:strVal val="#ppt_x"/>
                                          </p:val>
                                        </p:tav>
                                      </p:tavLst>
                                    </p:anim>
                                    <p:anim calcmode="lin" valueType="num">
                                      <p:cBhvr additive="base">
                                        <p:cTn id="148" dur="500" fill="hold"/>
                                        <p:tgtEl>
                                          <p:spTgt spid="252"/>
                                        </p:tgtEl>
                                        <p:attrNameLst>
                                          <p:attrName>ppt_y</p:attrName>
                                        </p:attrNameLst>
                                      </p:cBhvr>
                                      <p:tavLst>
                                        <p:tav tm="0">
                                          <p:val>
                                            <p:strVal val="1+#ppt_h/2"/>
                                          </p:val>
                                        </p:tav>
                                        <p:tav tm="100000">
                                          <p:val>
                                            <p:strVal val="#ppt_y"/>
                                          </p:val>
                                        </p:tav>
                                      </p:tavLst>
                                    </p:anim>
                                  </p:childTnLst>
                                </p:cTn>
                              </p:par>
                            </p:childTnLst>
                          </p:cTn>
                        </p:par>
                        <p:par>
                          <p:cTn id="149" fill="hold">
                            <p:stCondLst>
                              <p:cond delay="1000"/>
                            </p:stCondLst>
                            <p:childTnLst>
                              <p:par>
                                <p:cTn id="150" presetID="64" presetClass="path" presetSubtype="0" accel="50000" decel="50000" fill="hold" grpId="0" nodeType="afterEffect">
                                  <p:stCondLst>
                                    <p:cond delay="0"/>
                                  </p:stCondLst>
                                  <p:childTnLst>
                                    <p:animMotion origin="layout" path="M 4.16667E-6 1.48148E-6 L -0.1099 -0.51204 " pathEditMode="relative" rAng="0" ptsTypes="AA">
                                      <p:cBhvr>
                                        <p:cTn id="151" dur="2000" fill="hold"/>
                                        <p:tgtEl>
                                          <p:spTgt spid="6"/>
                                        </p:tgtEl>
                                        <p:attrNameLst>
                                          <p:attrName>ppt_x</p:attrName>
                                          <p:attrName>ppt_y</p:attrName>
                                        </p:attrNameLst>
                                      </p:cBhvr>
                                      <p:rCtr x="-5495" y="-25602"/>
                                    </p:animMotion>
                                  </p:childTnLst>
                                </p:cTn>
                              </p:par>
                              <p:par>
                                <p:cTn id="152" presetID="64" presetClass="path" presetSubtype="0" accel="50000" decel="50000" fill="hold" grpId="0" nodeType="withEffect">
                                  <p:stCondLst>
                                    <p:cond delay="0"/>
                                  </p:stCondLst>
                                  <p:childTnLst>
                                    <p:animMotion origin="layout" path="M -4.16667E-7 1.48148E-6 L -0.16849 -0.49421 " pathEditMode="relative" rAng="0" ptsTypes="AA">
                                      <p:cBhvr>
                                        <p:cTn id="153" dur="2000" fill="hold"/>
                                        <p:tgtEl>
                                          <p:spTgt spid="269"/>
                                        </p:tgtEl>
                                        <p:attrNameLst>
                                          <p:attrName>ppt_x</p:attrName>
                                          <p:attrName>ppt_y</p:attrName>
                                        </p:attrNameLst>
                                      </p:cBhvr>
                                      <p:rCtr x="-8424" y="-24722"/>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252"/>
                                        </p:tgtEl>
                                      </p:cBhvr>
                                    </p:animEffect>
                                    <p:set>
                                      <p:cBhvr>
                                        <p:cTn id="158" dur="1" fill="hold">
                                          <p:stCondLst>
                                            <p:cond delay="499"/>
                                          </p:stCondLst>
                                        </p:cTn>
                                        <p:tgtEl>
                                          <p:spTgt spid="25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268"/>
                                        </p:tgtEl>
                                      </p:cBhvr>
                                    </p:animEffect>
                                    <p:set>
                                      <p:cBhvr>
                                        <p:cTn id="161" dur="1" fill="hold">
                                          <p:stCondLst>
                                            <p:cond delay="499"/>
                                          </p:stCondLst>
                                        </p:cTn>
                                        <p:tgtEl>
                                          <p:spTgt spid="268"/>
                                        </p:tgtEl>
                                        <p:attrNameLst>
                                          <p:attrName>style.visibility</p:attrName>
                                        </p:attrNameLst>
                                      </p:cBhvr>
                                      <p:to>
                                        <p:strVal val="hidden"/>
                                      </p:to>
                                    </p:set>
                                  </p:childTnLst>
                                </p:cTn>
                              </p:par>
                            </p:childTnLst>
                          </p:cTn>
                        </p:par>
                        <p:par>
                          <p:cTn id="162" fill="hold">
                            <p:stCondLst>
                              <p:cond delay="500"/>
                            </p:stCondLst>
                            <p:childTnLst>
                              <p:par>
                                <p:cTn id="163" presetID="2" presetClass="entr" presetSubtype="4" fill="hold" grpId="0" nodeType="afterEffect">
                                  <p:stCondLst>
                                    <p:cond delay="0"/>
                                  </p:stCondLst>
                                  <p:childTnLst>
                                    <p:set>
                                      <p:cBhvr>
                                        <p:cTn id="164" dur="1" fill="hold">
                                          <p:stCondLst>
                                            <p:cond delay="0"/>
                                          </p:stCondLst>
                                        </p:cTn>
                                        <p:tgtEl>
                                          <p:spTgt spid="291"/>
                                        </p:tgtEl>
                                        <p:attrNameLst>
                                          <p:attrName>style.visibility</p:attrName>
                                        </p:attrNameLst>
                                      </p:cBhvr>
                                      <p:to>
                                        <p:strVal val="visible"/>
                                      </p:to>
                                    </p:set>
                                    <p:anim calcmode="lin" valueType="num">
                                      <p:cBhvr additive="base">
                                        <p:cTn id="165" dur="500" fill="hold"/>
                                        <p:tgtEl>
                                          <p:spTgt spid="291"/>
                                        </p:tgtEl>
                                        <p:attrNameLst>
                                          <p:attrName>ppt_x</p:attrName>
                                        </p:attrNameLst>
                                      </p:cBhvr>
                                      <p:tavLst>
                                        <p:tav tm="0">
                                          <p:val>
                                            <p:strVal val="#ppt_x"/>
                                          </p:val>
                                        </p:tav>
                                        <p:tav tm="100000">
                                          <p:val>
                                            <p:strVal val="#ppt_x"/>
                                          </p:val>
                                        </p:tav>
                                      </p:tavLst>
                                    </p:anim>
                                    <p:anim calcmode="lin" valueType="num">
                                      <p:cBhvr additive="base">
                                        <p:cTn id="166" dur="500" fill="hold"/>
                                        <p:tgtEl>
                                          <p:spTgt spid="291"/>
                                        </p:tgtEl>
                                        <p:attrNameLst>
                                          <p:attrName>ppt_y</p:attrName>
                                        </p:attrNameLst>
                                      </p:cBhvr>
                                      <p:tavLst>
                                        <p:tav tm="0">
                                          <p:val>
                                            <p:strVal val="1+#ppt_h/2"/>
                                          </p:val>
                                        </p:tav>
                                        <p:tav tm="100000">
                                          <p:val>
                                            <p:strVal val="#ppt_y"/>
                                          </p:val>
                                        </p:tav>
                                      </p:tavLst>
                                    </p:anim>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5"/>
                                        </p:tgtEl>
                                        <p:attrNameLst>
                                          <p:attrName>style.visibility</p:attrName>
                                        </p:attrNameLst>
                                      </p:cBhvr>
                                      <p:to>
                                        <p:strVal val="visible"/>
                                      </p:to>
                                    </p:set>
                                    <p:animEffect transition="in" filter="wipe(right)">
                                      <p:cBhvr>
                                        <p:cTn id="170" dur="500"/>
                                        <p:tgtEl>
                                          <p:spTgt spid="5"/>
                                        </p:tgtEl>
                                      </p:cBhvr>
                                    </p:animEffect>
                                  </p:childTnLst>
                                </p:cTn>
                              </p:par>
                            </p:childTnLst>
                          </p:cTn>
                        </p:par>
                        <p:par>
                          <p:cTn id="171" fill="hold">
                            <p:stCondLst>
                              <p:cond delay="1500"/>
                            </p:stCondLst>
                            <p:childTnLst>
                              <p:par>
                                <p:cTn id="172" presetID="10" presetClass="entr" presetSubtype="0" fill="hold" grpId="1" nodeType="afterEffect">
                                  <p:stCondLst>
                                    <p:cond delay="0"/>
                                  </p:stCondLst>
                                  <p:childTnLst>
                                    <p:set>
                                      <p:cBhvr>
                                        <p:cTn id="173" dur="1" fill="hold">
                                          <p:stCondLst>
                                            <p:cond delay="0"/>
                                          </p:stCondLst>
                                        </p:cTn>
                                        <p:tgtEl>
                                          <p:spTgt spid="286"/>
                                        </p:tgtEl>
                                        <p:attrNameLst>
                                          <p:attrName>style.visibility</p:attrName>
                                        </p:attrNameLst>
                                      </p:cBhvr>
                                      <p:to>
                                        <p:strVal val="visible"/>
                                      </p:to>
                                    </p:set>
                                    <p:animEffect transition="in" filter="fade">
                                      <p:cBhvr>
                                        <p:cTn id="174" dur="500"/>
                                        <p:tgtEl>
                                          <p:spTgt spid="286"/>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287"/>
                                        </p:tgtEl>
                                        <p:attrNameLst>
                                          <p:attrName>style.visibility</p:attrName>
                                        </p:attrNameLst>
                                      </p:cBhvr>
                                      <p:to>
                                        <p:strVal val="visible"/>
                                      </p:to>
                                    </p:set>
                                    <p:animEffect transition="in" filter="fade">
                                      <p:cBhvr>
                                        <p:cTn id="177" dur="500"/>
                                        <p:tgtEl>
                                          <p:spTgt spid="28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88"/>
                                        </p:tgtEl>
                                        <p:attrNameLst>
                                          <p:attrName>style.visibility</p:attrName>
                                        </p:attrNameLst>
                                      </p:cBhvr>
                                      <p:to>
                                        <p:strVal val="visible"/>
                                      </p:to>
                                    </p:set>
                                    <p:animEffect transition="in" filter="fade">
                                      <p:cBhvr>
                                        <p:cTn id="180" dur="500"/>
                                        <p:tgtEl>
                                          <p:spTgt spid="28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89"/>
                                        </p:tgtEl>
                                        <p:attrNameLst>
                                          <p:attrName>style.visibility</p:attrName>
                                        </p:attrNameLst>
                                      </p:cBhvr>
                                      <p:to>
                                        <p:strVal val="visible"/>
                                      </p:to>
                                    </p:set>
                                    <p:animEffect transition="in" filter="fade">
                                      <p:cBhvr>
                                        <p:cTn id="183" dur="500"/>
                                        <p:tgtEl>
                                          <p:spTgt spid="28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xit" presetSubtype="4" fill="hold" grpId="1" nodeType="clickEffect">
                                  <p:stCondLst>
                                    <p:cond delay="0"/>
                                  </p:stCondLst>
                                  <p:childTnLst>
                                    <p:animEffect transition="out" filter="wipe(down)">
                                      <p:cBhvr>
                                        <p:cTn id="187" dur="500"/>
                                        <p:tgtEl>
                                          <p:spTgt spid="291"/>
                                        </p:tgtEl>
                                      </p:cBhvr>
                                    </p:animEffect>
                                    <p:set>
                                      <p:cBhvr>
                                        <p:cTn id="188" dur="1" fill="hold">
                                          <p:stCondLst>
                                            <p:cond delay="499"/>
                                          </p:stCondLst>
                                        </p:cTn>
                                        <p:tgtEl>
                                          <p:spTgt spid="291"/>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5"/>
                                        </p:tgtEl>
                                      </p:cBhvr>
                                    </p:animEffect>
                                    <p:set>
                                      <p:cBhvr>
                                        <p:cTn id="191" dur="1" fill="hold">
                                          <p:stCondLst>
                                            <p:cond delay="499"/>
                                          </p:stCondLst>
                                        </p:cTn>
                                        <p:tgtEl>
                                          <p:spTgt spid="5"/>
                                        </p:tgtEl>
                                        <p:attrNameLst>
                                          <p:attrName>style.visibility</p:attrName>
                                        </p:attrNameLst>
                                      </p:cBhvr>
                                      <p:to>
                                        <p:strVal val="hidden"/>
                                      </p:to>
                                    </p:set>
                                  </p:childTnLst>
                                </p:cTn>
                              </p:par>
                            </p:childTnLst>
                          </p:cTn>
                        </p:par>
                        <p:par>
                          <p:cTn id="192" fill="hold">
                            <p:stCondLst>
                              <p:cond delay="500"/>
                            </p:stCondLst>
                            <p:childTnLst>
                              <p:par>
                                <p:cTn id="193" presetID="2" presetClass="entr" presetSubtype="4" fill="hold" grpId="0" nodeType="afterEffect">
                                  <p:stCondLst>
                                    <p:cond delay="0"/>
                                  </p:stCondLst>
                                  <p:childTnLst>
                                    <p:set>
                                      <p:cBhvr>
                                        <p:cTn id="194" dur="1" fill="hold">
                                          <p:stCondLst>
                                            <p:cond delay="0"/>
                                          </p:stCondLst>
                                        </p:cTn>
                                        <p:tgtEl>
                                          <p:spTgt spid="284"/>
                                        </p:tgtEl>
                                        <p:attrNameLst>
                                          <p:attrName>style.visibility</p:attrName>
                                        </p:attrNameLst>
                                      </p:cBhvr>
                                      <p:to>
                                        <p:strVal val="visible"/>
                                      </p:to>
                                    </p:set>
                                    <p:anim calcmode="lin" valueType="num">
                                      <p:cBhvr additive="base">
                                        <p:cTn id="195" dur="500" fill="hold"/>
                                        <p:tgtEl>
                                          <p:spTgt spid="284"/>
                                        </p:tgtEl>
                                        <p:attrNameLst>
                                          <p:attrName>ppt_x</p:attrName>
                                        </p:attrNameLst>
                                      </p:cBhvr>
                                      <p:tavLst>
                                        <p:tav tm="0">
                                          <p:val>
                                            <p:strVal val="#ppt_x"/>
                                          </p:val>
                                        </p:tav>
                                        <p:tav tm="100000">
                                          <p:val>
                                            <p:strVal val="#ppt_x"/>
                                          </p:val>
                                        </p:tav>
                                      </p:tavLst>
                                    </p:anim>
                                    <p:anim calcmode="lin" valueType="num">
                                      <p:cBhvr additive="base">
                                        <p:cTn id="196" dur="500" fill="hold"/>
                                        <p:tgtEl>
                                          <p:spTgt spid="284"/>
                                        </p:tgtEl>
                                        <p:attrNameLst>
                                          <p:attrName>ppt_y</p:attrName>
                                        </p:attrNameLst>
                                      </p:cBhvr>
                                      <p:tavLst>
                                        <p:tav tm="0">
                                          <p:val>
                                            <p:strVal val="1+#ppt_h/2"/>
                                          </p:val>
                                        </p:tav>
                                        <p:tav tm="100000">
                                          <p:val>
                                            <p:strVal val="#ppt_y"/>
                                          </p:val>
                                        </p:tav>
                                      </p:tavLst>
                                    </p:anim>
                                  </p:childTnLst>
                                </p:cTn>
                              </p:par>
                            </p:childTnLst>
                          </p:cTn>
                        </p:par>
                        <p:par>
                          <p:cTn id="197" fill="hold">
                            <p:stCondLst>
                              <p:cond delay="1000"/>
                            </p:stCondLst>
                            <p:childTnLst>
                              <p:par>
                                <p:cTn id="198" presetID="64" presetClass="path" presetSubtype="0" accel="50000" decel="50000" fill="hold" grpId="0" nodeType="afterEffect">
                                  <p:stCondLst>
                                    <p:cond delay="0"/>
                                  </p:stCondLst>
                                  <p:childTnLst>
                                    <p:animMotion origin="layout" path="M -6.25E-7 -2.59259E-6 L 0.04375 -0.23819 " pathEditMode="relative" rAng="0" ptsTypes="AA">
                                      <p:cBhvr>
                                        <p:cTn id="199" dur="2000" fill="hold"/>
                                        <p:tgtEl>
                                          <p:spTgt spid="286"/>
                                        </p:tgtEl>
                                        <p:attrNameLst>
                                          <p:attrName>ppt_x</p:attrName>
                                          <p:attrName>ppt_y</p:attrName>
                                        </p:attrNameLst>
                                      </p:cBhvr>
                                      <p:rCtr x="2187" y="-11921"/>
                                    </p:animMotion>
                                  </p:childTnLst>
                                </p:cTn>
                              </p:par>
                              <p:par>
                                <p:cTn id="200" presetID="64" presetClass="path" presetSubtype="0" accel="50000" decel="50000" fill="hold" grpId="0" nodeType="withEffect">
                                  <p:stCondLst>
                                    <p:cond delay="0"/>
                                  </p:stCondLst>
                                  <p:childTnLst>
                                    <p:animMotion origin="layout" path="M 4.79167E-6 -2.59259E-6 L -0.01537 -0.25764 " pathEditMode="relative" rAng="0" ptsTypes="AA">
                                      <p:cBhvr>
                                        <p:cTn id="201" dur="2000" fill="hold"/>
                                        <p:tgtEl>
                                          <p:spTgt spid="287"/>
                                        </p:tgtEl>
                                        <p:attrNameLst>
                                          <p:attrName>ppt_x</p:attrName>
                                          <p:attrName>ppt_y</p:attrName>
                                        </p:attrNameLst>
                                      </p:cBhvr>
                                      <p:rCtr x="-768" y="-1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249" grpId="0"/>
      <p:bldP spid="249" grpId="1"/>
      <p:bldP spid="8" grpId="0"/>
      <p:bldP spid="8" grpId="1"/>
      <p:bldP spid="252" grpId="0"/>
      <p:bldP spid="252" grpId="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5" grpId="0" animBg="1"/>
      <p:bldP spid="5" grpId="1" animBg="1"/>
      <p:bldP spid="267" grpId="0" animBg="1"/>
      <p:bldP spid="267" grpId="1" animBg="1"/>
      <p:bldP spid="268" grpId="0" animBg="1"/>
      <p:bldP spid="268" grpId="1" animBg="1"/>
      <p:bldP spid="6" grpId="0" animBg="1"/>
      <p:bldP spid="269" grpId="0" animBg="1"/>
      <p:bldP spid="284" grpId="0"/>
      <p:bldP spid="286" grpId="0" animBg="1"/>
      <p:bldP spid="286" grpId="1" animBg="1"/>
      <p:bldP spid="287" grpId="0" animBg="1"/>
      <p:bldP spid="287" grpId="1" animBg="1"/>
      <p:bldP spid="288" grpId="0" animBg="1"/>
      <p:bldP spid="289" grpId="0" animBg="1"/>
      <p:bldP spid="291" grpId="0"/>
      <p:bldP spid="29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Performance Accelerator</a:t>
            </a:r>
          </a:p>
        </p:txBody>
      </p:sp>
    </p:spTree>
    <p:extLst>
      <p:ext uri="{BB962C8B-B14F-4D97-AF65-F5344CB8AC3E}">
        <p14:creationId xmlns:p14="http://schemas.microsoft.com/office/powerpoint/2010/main" val="15631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Lower Entry Point</a:t>
            </a:r>
          </a:p>
        </p:txBody>
      </p:sp>
      <p:graphicFrame>
        <p:nvGraphicFramePr>
          <p:cNvPr id="3" name="Diagram 2">
            <a:extLst>
              <a:ext uri="{FF2B5EF4-FFF2-40B4-BE49-F238E27FC236}">
                <a16:creationId xmlns:a16="http://schemas.microsoft.com/office/drawing/2014/main" id="{0982DD42-5493-4E4D-B420-36B11B7E9DCC}"/>
              </a:ext>
            </a:extLst>
          </p:cNvPr>
          <p:cNvGraphicFramePr/>
          <p:nvPr/>
        </p:nvGraphicFramePr>
        <p:xfrm>
          <a:off x="2073334" y="733994"/>
          <a:ext cx="8289807"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F00E5A88-7AFB-46D4-B2EC-F3BACFDDDD1A}"/>
              </a:ext>
            </a:extLst>
          </p:cNvPr>
          <p:cNvGrpSpPr/>
          <p:nvPr/>
        </p:nvGrpSpPr>
        <p:grpSpPr>
          <a:xfrm>
            <a:off x="2372432" y="5094130"/>
            <a:ext cx="2838828" cy="1203173"/>
            <a:chOff x="8592871" y="204971"/>
            <a:chExt cx="2560320" cy="1188720"/>
          </a:xfrm>
        </p:grpSpPr>
        <p:sp>
          <p:nvSpPr>
            <p:cNvPr id="5" name="Rectangle 4">
              <a:extLst>
                <a:ext uri="{FF2B5EF4-FFF2-40B4-BE49-F238E27FC236}">
                  <a16:creationId xmlns:a16="http://schemas.microsoft.com/office/drawing/2014/main" id="{49CC51DD-1D2F-41A1-9E51-4A128D54B0CE}"/>
                </a:ext>
              </a:extLst>
            </p:cNvPr>
            <p:cNvSpPr/>
            <p:nvPr/>
          </p:nvSpPr>
          <p:spPr bwMode="auto">
            <a:xfrm>
              <a:off x="8592871" y="204971"/>
              <a:ext cx="2560320" cy="118872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endParaRPr lang="en-GB" sz="272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341393BF-822A-4D96-BD7D-C1A0282F9071}"/>
                </a:ext>
              </a:extLst>
            </p:cNvPr>
            <p:cNvSpPr/>
            <p:nvPr/>
          </p:nvSpPr>
          <p:spPr bwMode="auto">
            <a:xfrm>
              <a:off x="873003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Cores</a:t>
              </a:r>
              <a:endParaRPr lang="en-GB" sz="2175">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F4CE2E55-C0EC-49B3-BBEE-E846A4D8A1E1}"/>
                </a:ext>
              </a:extLst>
            </p:cNvPr>
            <p:cNvSpPr/>
            <p:nvPr/>
          </p:nvSpPr>
          <p:spPr bwMode="auto">
            <a:xfrm>
              <a:off x="991875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Memory</a:t>
              </a:r>
              <a:endParaRPr lang="en-GB" sz="2175">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DD55F950-C730-4518-BFB4-39D843CD6F56}"/>
                </a:ext>
              </a:extLst>
            </p:cNvPr>
            <p:cNvSpPr/>
            <p:nvPr/>
          </p:nvSpPr>
          <p:spPr bwMode="auto">
            <a:xfrm>
              <a:off x="8730031" y="829681"/>
              <a:ext cx="228600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SSD </a:t>
              </a:r>
              <a:r>
                <a:rPr lang="en-US" sz="2175" err="1">
                  <a:gradFill>
                    <a:gsLst>
                      <a:gs pos="0">
                        <a:srgbClr val="FFFFFF"/>
                      </a:gs>
                      <a:gs pos="100000">
                        <a:srgbClr val="FFFFFF"/>
                      </a:gs>
                    </a:gsLst>
                    <a:lin ang="5400000" scaled="0"/>
                  </a:gradFill>
                </a:rPr>
                <a:t>Tempdb</a:t>
              </a:r>
              <a:endParaRPr lang="en-GB" sz="2175">
                <a:gradFill>
                  <a:gsLst>
                    <a:gs pos="0">
                      <a:srgbClr val="FFFFFF"/>
                    </a:gs>
                    <a:gs pos="100000">
                      <a:srgbClr val="FFFFFF"/>
                    </a:gs>
                  </a:gsLst>
                  <a:lin ang="5400000" scaled="0"/>
                </a:gradFill>
              </a:endParaRPr>
            </a:p>
          </p:txBody>
        </p:sp>
      </p:grpSp>
      <p:grpSp>
        <p:nvGrpSpPr>
          <p:cNvPr id="52" name="Group 51">
            <a:extLst>
              <a:ext uri="{FF2B5EF4-FFF2-40B4-BE49-F238E27FC236}">
                <a16:creationId xmlns:a16="http://schemas.microsoft.com/office/drawing/2014/main" id="{45E22FAB-F044-4C9E-A35C-D059B06DD1E5}"/>
              </a:ext>
            </a:extLst>
          </p:cNvPr>
          <p:cNvGrpSpPr/>
          <p:nvPr/>
        </p:nvGrpSpPr>
        <p:grpSpPr>
          <a:xfrm>
            <a:off x="14053" y="1199017"/>
            <a:ext cx="5089084" cy="1879544"/>
            <a:chOff x="4714610" y="3020995"/>
            <a:chExt cx="4482672" cy="1714501"/>
          </a:xfrm>
        </p:grpSpPr>
        <p:sp>
          <p:nvSpPr>
            <p:cNvPr id="38" name="Rectangle 37">
              <a:extLst>
                <a:ext uri="{FF2B5EF4-FFF2-40B4-BE49-F238E27FC236}">
                  <a16:creationId xmlns:a16="http://schemas.microsoft.com/office/drawing/2014/main" id="{D7108066-8BCD-46FD-8243-AC374D800896}"/>
                </a:ext>
              </a:extLst>
            </p:cNvPr>
            <p:cNvSpPr/>
            <p:nvPr/>
          </p:nvSpPr>
          <p:spPr bwMode="auto">
            <a:xfrm>
              <a:off x="488818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5A96EB63-6164-4A08-9795-72B700A36AB8}"/>
                </a:ext>
              </a:extLst>
            </p:cNvPr>
            <p:cNvSpPr/>
            <p:nvPr/>
          </p:nvSpPr>
          <p:spPr bwMode="auto">
            <a:xfrm>
              <a:off x="498462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D664CA9F-4FE8-4080-A86A-F80976A589FB}"/>
                </a:ext>
              </a:extLst>
            </p:cNvPr>
            <p:cNvSpPr/>
            <p:nvPr/>
          </p:nvSpPr>
          <p:spPr bwMode="auto">
            <a:xfrm>
              <a:off x="582044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493FB0BA-A0A5-4A6A-8031-E18DCF210E67}"/>
                </a:ext>
              </a:extLst>
            </p:cNvPr>
            <p:cNvSpPr/>
            <p:nvPr/>
          </p:nvSpPr>
          <p:spPr bwMode="auto">
            <a:xfrm>
              <a:off x="498462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317E01E-E516-4D21-8348-8854099D20A9}"/>
                </a:ext>
              </a:extLst>
            </p:cNvPr>
            <p:cNvSpPr/>
            <p:nvPr/>
          </p:nvSpPr>
          <p:spPr bwMode="auto">
            <a:xfrm>
              <a:off x="471673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965B3C5B-8EA0-45CE-9E8D-8A39723ECDB6}"/>
                </a:ext>
              </a:extLst>
            </p:cNvPr>
            <p:cNvSpPr/>
            <p:nvPr/>
          </p:nvSpPr>
          <p:spPr bwMode="auto">
            <a:xfrm>
              <a:off x="605618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44" name="Trapezoid 43">
              <a:extLst>
                <a:ext uri="{FF2B5EF4-FFF2-40B4-BE49-F238E27FC236}">
                  <a16:creationId xmlns:a16="http://schemas.microsoft.com/office/drawing/2014/main" id="{C47756A7-9E1A-42BA-8DEE-D4756A230996}"/>
                </a:ext>
              </a:extLst>
            </p:cNvPr>
            <p:cNvSpPr/>
            <p:nvPr/>
          </p:nvSpPr>
          <p:spPr bwMode="auto">
            <a:xfrm>
              <a:off x="471461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E53082ED-2A4F-424C-A212-4E10FFC3717C}"/>
                </a:ext>
              </a:extLst>
            </p:cNvPr>
            <p:cNvSpPr/>
            <p:nvPr/>
          </p:nvSpPr>
          <p:spPr bwMode="auto">
            <a:xfrm>
              <a:off x="722560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027D5B68-96A3-4BFD-9BE4-557EB7668064}"/>
                </a:ext>
              </a:extLst>
            </p:cNvPr>
            <p:cNvSpPr/>
            <p:nvPr/>
          </p:nvSpPr>
          <p:spPr bwMode="auto">
            <a:xfrm>
              <a:off x="732204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7" name="Rectangle 46">
              <a:extLst>
                <a:ext uri="{FF2B5EF4-FFF2-40B4-BE49-F238E27FC236}">
                  <a16:creationId xmlns:a16="http://schemas.microsoft.com/office/drawing/2014/main" id="{688F3B1B-F6E5-4F00-B4BC-E3D6A5C4B7DD}"/>
                </a:ext>
              </a:extLst>
            </p:cNvPr>
            <p:cNvSpPr/>
            <p:nvPr/>
          </p:nvSpPr>
          <p:spPr bwMode="auto">
            <a:xfrm>
              <a:off x="815786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8" name="Rectangle 47">
              <a:extLst>
                <a:ext uri="{FF2B5EF4-FFF2-40B4-BE49-F238E27FC236}">
                  <a16:creationId xmlns:a16="http://schemas.microsoft.com/office/drawing/2014/main" id="{0DF2762D-CBA7-443B-BF9A-85EB69A700A2}"/>
                </a:ext>
              </a:extLst>
            </p:cNvPr>
            <p:cNvSpPr/>
            <p:nvPr/>
          </p:nvSpPr>
          <p:spPr bwMode="auto">
            <a:xfrm>
              <a:off x="732204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9" name="Rectangle 48">
              <a:extLst>
                <a:ext uri="{FF2B5EF4-FFF2-40B4-BE49-F238E27FC236}">
                  <a16:creationId xmlns:a16="http://schemas.microsoft.com/office/drawing/2014/main" id="{2350A751-9B7E-435A-A302-D4E286560BCC}"/>
                </a:ext>
              </a:extLst>
            </p:cNvPr>
            <p:cNvSpPr/>
            <p:nvPr/>
          </p:nvSpPr>
          <p:spPr bwMode="auto">
            <a:xfrm>
              <a:off x="705415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50" name="Rectangle 49">
              <a:extLst>
                <a:ext uri="{FF2B5EF4-FFF2-40B4-BE49-F238E27FC236}">
                  <a16:creationId xmlns:a16="http://schemas.microsoft.com/office/drawing/2014/main" id="{9B220A2A-69DA-4242-B3CF-D2466599501F}"/>
                </a:ext>
              </a:extLst>
            </p:cNvPr>
            <p:cNvSpPr/>
            <p:nvPr/>
          </p:nvSpPr>
          <p:spPr bwMode="auto">
            <a:xfrm>
              <a:off x="839360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51" name="Trapezoid 50">
              <a:extLst>
                <a:ext uri="{FF2B5EF4-FFF2-40B4-BE49-F238E27FC236}">
                  <a16:creationId xmlns:a16="http://schemas.microsoft.com/office/drawing/2014/main" id="{F652EF90-533F-4086-9562-9A345A4AC7BC}"/>
                </a:ext>
              </a:extLst>
            </p:cNvPr>
            <p:cNvSpPr/>
            <p:nvPr/>
          </p:nvSpPr>
          <p:spPr bwMode="auto">
            <a:xfrm>
              <a:off x="705203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grpSp>
      <p:grpSp>
        <p:nvGrpSpPr>
          <p:cNvPr id="86" name="Group 85">
            <a:extLst>
              <a:ext uri="{FF2B5EF4-FFF2-40B4-BE49-F238E27FC236}">
                <a16:creationId xmlns:a16="http://schemas.microsoft.com/office/drawing/2014/main" id="{1EF5BF24-620E-487B-93EB-DC0CEF2FC1E1}"/>
              </a:ext>
            </a:extLst>
          </p:cNvPr>
          <p:cNvGrpSpPr/>
          <p:nvPr/>
        </p:nvGrpSpPr>
        <p:grpSpPr>
          <a:xfrm>
            <a:off x="7143011" y="3002455"/>
            <a:ext cx="1989554" cy="1243471"/>
            <a:chOff x="5257349" y="2277557"/>
            <a:chExt cx="1575361" cy="1097280"/>
          </a:xfrm>
        </p:grpSpPr>
        <p:sp>
          <p:nvSpPr>
            <p:cNvPr id="69" name="Rectangle 68">
              <a:extLst>
                <a:ext uri="{FF2B5EF4-FFF2-40B4-BE49-F238E27FC236}">
                  <a16:creationId xmlns:a16="http://schemas.microsoft.com/office/drawing/2014/main" id="{972CAB92-22A9-4ED2-AE32-7D1F83751D63}"/>
                </a:ext>
              </a:extLst>
            </p:cNvPr>
            <p:cNvSpPr/>
            <p:nvPr/>
          </p:nvSpPr>
          <p:spPr bwMode="auto">
            <a:xfrm>
              <a:off x="5384814" y="2277557"/>
              <a:ext cx="1321991" cy="82296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36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8240EAB6-B36B-4D53-81B0-7EBCFF4430DD}"/>
                </a:ext>
              </a:extLst>
            </p:cNvPr>
            <p:cNvSpPr/>
            <p:nvPr/>
          </p:nvSpPr>
          <p:spPr bwMode="auto">
            <a:xfrm>
              <a:off x="5455635"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Cores</a:t>
              </a:r>
              <a:endParaRPr lang="en-GB" sz="136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B22610CE-2E04-4745-9F62-1AFD9F8D293E}"/>
                </a:ext>
              </a:extLst>
            </p:cNvPr>
            <p:cNvSpPr/>
            <p:nvPr/>
          </p:nvSpPr>
          <p:spPr bwMode="auto">
            <a:xfrm>
              <a:off x="6069417"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Memory</a:t>
              </a:r>
              <a:endParaRPr lang="en-GB" sz="136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07D8BABE-6246-47C2-A843-1ACF6BA5B3F3}"/>
                </a:ext>
              </a:extLst>
            </p:cNvPr>
            <p:cNvSpPr/>
            <p:nvPr/>
          </p:nvSpPr>
          <p:spPr bwMode="auto">
            <a:xfrm>
              <a:off x="5455635" y="2757617"/>
              <a:ext cx="118034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NVMe</a:t>
              </a:r>
              <a:r>
                <a:rPr lang="en-US" sz="1360">
                  <a:gradFill>
                    <a:gsLst>
                      <a:gs pos="0">
                        <a:srgbClr val="FFFFFF"/>
                      </a:gs>
                      <a:gs pos="100000">
                        <a:srgbClr val="FFFFFF"/>
                      </a:gs>
                    </a:gsLst>
                    <a:lin ang="5400000" scaled="0"/>
                  </a:gradFill>
                  <a:latin typeface="Segoe UI"/>
                </a:rPr>
                <a:t> SSD</a:t>
              </a:r>
              <a:endParaRPr lang="en-GB" sz="1360">
                <a:gradFill>
                  <a:gsLst>
                    <a:gs pos="0">
                      <a:srgbClr val="FFFFFF"/>
                    </a:gs>
                    <a:gs pos="100000">
                      <a:srgbClr val="FFFFFF"/>
                    </a:gs>
                  </a:gsLst>
                  <a:lin ang="5400000" scaled="0"/>
                </a:gradFill>
                <a:latin typeface="Segoe UI"/>
              </a:endParaRPr>
            </a:p>
          </p:txBody>
        </p:sp>
        <p:sp>
          <p:nvSpPr>
            <p:cNvPr id="73" name="Rectangle 72">
              <a:extLst>
                <a:ext uri="{FF2B5EF4-FFF2-40B4-BE49-F238E27FC236}">
                  <a16:creationId xmlns:a16="http://schemas.microsoft.com/office/drawing/2014/main" id="{74EF21A3-AFFB-4545-B7DA-B7006B9BD498}"/>
                </a:ext>
              </a:extLst>
            </p:cNvPr>
            <p:cNvSpPr/>
            <p:nvPr/>
          </p:nvSpPr>
          <p:spPr bwMode="auto">
            <a:xfrm>
              <a:off x="5258910" y="3169097"/>
              <a:ext cx="94427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 Cache</a:t>
              </a:r>
              <a:endParaRPr lang="en-GB" sz="136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8A8A0038-7CCA-433B-ABD3-8C5129E8A745}"/>
                </a:ext>
              </a:extLst>
            </p:cNvPr>
            <p:cNvSpPr/>
            <p:nvPr/>
          </p:nvSpPr>
          <p:spPr bwMode="auto">
            <a:xfrm>
              <a:off x="6242534" y="3169097"/>
              <a:ext cx="590175"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Tempdb</a:t>
              </a:r>
              <a:endParaRPr lang="en-GB" sz="1360">
                <a:gradFill>
                  <a:gsLst>
                    <a:gs pos="0">
                      <a:srgbClr val="FFFFFF"/>
                    </a:gs>
                    <a:gs pos="100000">
                      <a:srgbClr val="FFFFFF"/>
                    </a:gs>
                  </a:gsLst>
                  <a:lin ang="5400000" scaled="0"/>
                </a:gradFill>
                <a:latin typeface="Segoe UI"/>
              </a:endParaRPr>
            </a:p>
          </p:txBody>
        </p:sp>
        <p:sp>
          <p:nvSpPr>
            <p:cNvPr id="75" name="Trapezoid 74">
              <a:extLst>
                <a:ext uri="{FF2B5EF4-FFF2-40B4-BE49-F238E27FC236}">
                  <a16:creationId xmlns:a16="http://schemas.microsoft.com/office/drawing/2014/main" id="{E413231E-05D3-450E-86E4-5CC26F1C3126}"/>
                </a:ext>
              </a:extLst>
            </p:cNvPr>
            <p:cNvSpPr/>
            <p:nvPr/>
          </p:nvSpPr>
          <p:spPr bwMode="auto">
            <a:xfrm>
              <a:off x="5257349" y="2981041"/>
              <a:ext cx="1575361" cy="163838"/>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360">
                <a:gradFill>
                  <a:gsLst>
                    <a:gs pos="0">
                      <a:srgbClr val="FFFFFF"/>
                    </a:gs>
                    <a:gs pos="100000">
                      <a:srgbClr val="FFFFFF"/>
                    </a:gs>
                  </a:gsLst>
                  <a:lin ang="5400000" scaled="0"/>
                </a:gradFill>
                <a:latin typeface="Segoe UI"/>
              </a:endParaRPr>
            </a:p>
          </p:txBody>
        </p:sp>
      </p:grpSp>
      <p:sp>
        <p:nvSpPr>
          <p:cNvPr id="83" name="TextBox 82">
            <a:extLst>
              <a:ext uri="{FF2B5EF4-FFF2-40B4-BE49-F238E27FC236}">
                <a16:creationId xmlns:a16="http://schemas.microsoft.com/office/drawing/2014/main" id="{361FD22E-6DC0-4689-AD48-7D3DD73A89ED}"/>
              </a:ext>
            </a:extLst>
          </p:cNvPr>
          <p:cNvSpPr txBox="1"/>
          <p:nvPr/>
        </p:nvSpPr>
        <p:spPr>
          <a:xfrm>
            <a:off x="2547782" y="6189693"/>
            <a:ext cx="2732269"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DW100 - DW6000</a:t>
            </a:r>
          </a:p>
        </p:txBody>
      </p:sp>
      <p:sp>
        <p:nvSpPr>
          <p:cNvPr id="84" name="TextBox 83">
            <a:extLst>
              <a:ext uri="{FF2B5EF4-FFF2-40B4-BE49-F238E27FC236}">
                <a16:creationId xmlns:a16="http://schemas.microsoft.com/office/drawing/2014/main" id="{D8CB1BD0-E1AE-4D2C-89EA-1E52A0D03D77}"/>
              </a:ext>
            </a:extLst>
          </p:cNvPr>
          <p:cNvSpPr txBox="1"/>
          <p:nvPr/>
        </p:nvSpPr>
        <p:spPr>
          <a:xfrm>
            <a:off x="960235" y="3077083"/>
            <a:ext cx="3319204"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DW1000c – DW30000c</a:t>
            </a:r>
          </a:p>
        </p:txBody>
      </p:sp>
      <p:sp>
        <p:nvSpPr>
          <p:cNvPr id="85" name="TextBox 84">
            <a:extLst>
              <a:ext uri="{FF2B5EF4-FFF2-40B4-BE49-F238E27FC236}">
                <a16:creationId xmlns:a16="http://schemas.microsoft.com/office/drawing/2014/main" id="{4748B160-DAF7-4CD1-AB15-16AE838110DB}"/>
              </a:ext>
            </a:extLst>
          </p:cNvPr>
          <p:cNvSpPr txBox="1"/>
          <p:nvPr/>
        </p:nvSpPr>
        <p:spPr>
          <a:xfrm>
            <a:off x="6826225" y="4257627"/>
            <a:ext cx="2867967"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DW100c – DW500c</a:t>
            </a:r>
          </a:p>
        </p:txBody>
      </p:sp>
    </p:spTree>
    <p:extLst>
      <p:ext uri="{BB962C8B-B14F-4D97-AF65-F5344CB8AC3E}">
        <p14:creationId xmlns:p14="http://schemas.microsoft.com/office/powerpoint/2010/main" val="310874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DEEA0B63-2570-48EE-BA8A-751E19D852DF}"/>
                                            </p:graphicEl>
                                          </p:spTgt>
                                        </p:tgtEl>
                                        <p:attrNameLst>
                                          <p:attrName>style.visibility</p:attrName>
                                        </p:attrNameLst>
                                      </p:cBhvr>
                                      <p:to>
                                        <p:strVal val="visible"/>
                                      </p:to>
                                    </p:set>
                                    <p:animEffect transition="in" filter="fade">
                                      <p:cBhvr>
                                        <p:cTn id="7" dur="500"/>
                                        <p:tgtEl>
                                          <p:spTgt spid="3">
                                            <p:graphicEl>
                                              <a:dgm id="{DEEA0B63-2570-48EE-BA8A-751E19D852DF}"/>
                                            </p:graphic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graphicEl>
                                              <a:dgm id="{090B3854-9631-4C94-8B5F-88DCCEB863F6}"/>
                                            </p:graphicEl>
                                          </p:spTgt>
                                        </p:tgtEl>
                                        <p:attrNameLst>
                                          <p:attrName>style.visibility</p:attrName>
                                        </p:attrNameLst>
                                      </p:cBhvr>
                                      <p:to>
                                        <p:strVal val="visible"/>
                                      </p:to>
                                    </p:set>
                                    <p:animEffect transition="in" filter="fade">
                                      <p:cBhvr>
                                        <p:cTn id="11" dur="500"/>
                                        <p:tgtEl>
                                          <p:spTgt spid="3">
                                            <p:graphicEl>
                                              <a:dgm id="{090B3854-9631-4C94-8B5F-88DCCEB863F6}"/>
                                            </p:graphicEl>
                                          </p:spTgt>
                                        </p:tgtEl>
                                      </p:cBhvr>
                                    </p:animEffect>
                                  </p:childTnLst>
                                </p:cTn>
                              </p:par>
                              <p:par>
                                <p:cTn id="12" presetID="10" presetClass="entr" presetSubtype="0" fill="hold" nodeType="withEffect">
                                  <p:stCondLst>
                                    <p:cond delay="25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
                                            <p:graphicEl>
                                              <a:dgm id="{1A97470D-9A9E-4B95-9C48-52347A7455C5}"/>
                                            </p:graphicEl>
                                          </p:spTgt>
                                        </p:tgtEl>
                                        <p:attrNameLst>
                                          <p:attrName>style.visibility</p:attrName>
                                        </p:attrNameLst>
                                      </p:cBhvr>
                                      <p:to>
                                        <p:strVal val="visible"/>
                                      </p:to>
                                    </p:set>
                                    <p:animEffect transition="in" filter="fade">
                                      <p:cBhvr>
                                        <p:cTn id="20" dur="500"/>
                                        <p:tgtEl>
                                          <p:spTgt spid="3">
                                            <p:graphicEl>
                                              <a:dgm id="{1A97470D-9A9E-4B95-9C48-52347A7455C5}"/>
                                            </p:graphicEl>
                                          </p:spTgt>
                                        </p:tgtEl>
                                      </p:cBhvr>
                                    </p:animEffect>
                                  </p:childTnLst>
                                </p:cTn>
                              </p:par>
                            </p:childTnLst>
                          </p:cTn>
                        </p:par>
                        <p:par>
                          <p:cTn id="21" fill="hold">
                            <p:stCondLst>
                              <p:cond delay="1250"/>
                            </p:stCondLst>
                            <p:childTnLst>
                              <p:par>
                                <p:cTn id="22" presetID="10" presetClass="entr" presetSubtype="0" fill="hold" grpId="0" nodeType="afterEffect">
                                  <p:stCondLst>
                                    <p:cond delay="250"/>
                                  </p:stCondLst>
                                  <p:childTnLst>
                                    <p:set>
                                      <p:cBhvr>
                                        <p:cTn id="23" dur="1" fill="hold">
                                          <p:stCondLst>
                                            <p:cond delay="0"/>
                                          </p:stCondLst>
                                        </p:cTn>
                                        <p:tgtEl>
                                          <p:spTgt spid="3">
                                            <p:graphicEl>
                                              <a:dgm id="{37540EC4-7082-495C-8577-C8CC10B8525F}"/>
                                            </p:graphicEl>
                                          </p:spTgt>
                                        </p:tgtEl>
                                        <p:attrNameLst>
                                          <p:attrName>style.visibility</p:attrName>
                                        </p:attrNameLst>
                                      </p:cBhvr>
                                      <p:to>
                                        <p:strVal val="visible"/>
                                      </p:to>
                                    </p:set>
                                    <p:animEffect transition="in" filter="fade">
                                      <p:cBhvr>
                                        <p:cTn id="24" dur="500"/>
                                        <p:tgtEl>
                                          <p:spTgt spid="3">
                                            <p:graphicEl>
                                              <a:dgm id="{37540EC4-7082-495C-8577-C8CC10B8525F}"/>
                                            </p:graphic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
                                            <p:graphicEl>
                                              <a:dgm id="{4CBF7A95-1951-46B9-AD65-9A77200BC35D}"/>
                                            </p:graphicEl>
                                          </p:spTgt>
                                        </p:tgtEl>
                                        <p:attrNameLst>
                                          <p:attrName>style.visibility</p:attrName>
                                        </p:attrNameLst>
                                      </p:cBhvr>
                                      <p:to>
                                        <p:strVal val="visible"/>
                                      </p:to>
                                    </p:set>
                                    <p:animEffect transition="in" filter="fade">
                                      <p:cBhvr>
                                        <p:cTn id="27" dur="500"/>
                                        <p:tgtEl>
                                          <p:spTgt spid="3">
                                            <p:graphicEl>
                                              <a:dgm id="{4CBF7A95-1951-46B9-AD65-9A77200BC35D}"/>
                                            </p:graphicEl>
                                          </p:spTgt>
                                        </p:tgtEl>
                                      </p:cBhvr>
                                    </p:animEffect>
                                  </p:childTnLst>
                                </p:cTn>
                              </p:par>
                            </p:childTnLst>
                          </p:cTn>
                        </p:par>
                        <p:par>
                          <p:cTn id="28" fill="hold">
                            <p:stCondLst>
                              <p:cond delay="2000"/>
                            </p:stCondLst>
                            <p:childTnLst>
                              <p:par>
                                <p:cTn id="29" presetID="10" presetClass="entr" presetSubtype="0" fill="hold" grpId="0" nodeType="afterEffect">
                                  <p:stCondLst>
                                    <p:cond delay="25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25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84" grpId="0" uiExpand="1"/>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Resource Classes</a:t>
            </a:r>
          </a:p>
        </p:txBody>
      </p:sp>
    </p:spTree>
    <p:extLst>
      <p:ext uri="{BB962C8B-B14F-4D97-AF65-F5344CB8AC3E}">
        <p14:creationId xmlns:p14="http://schemas.microsoft.com/office/powerpoint/2010/main" val="117765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E9A-2EA5-4F97-B7F8-EE48B332CE89}"/>
              </a:ext>
            </a:extLst>
          </p:cNvPr>
          <p:cNvSpPr>
            <a:spLocks noGrp="1"/>
          </p:cNvSpPr>
          <p:nvPr>
            <p:ph type="title"/>
          </p:nvPr>
        </p:nvSpPr>
        <p:spPr/>
        <p:txBody>
          <a:bodyPr/>
          <a:lstStyle/>
          <a:p>
            <a:r>
              <a:rPr lang="en-US"/>
              <a:t>History of Dynamic Resource Classes</a:t>
            </a:r>
          </a:p>
        </p:txBody>
      </p:sp>
      <p:sp>
        <p:nvSpPr>
          <p:cNvPr id="3" name="Text Placeholder 2">
            <a:extLst>
              <a:ext uri="{FF2B5EF4-FFF2-40B4-BE49-F238E27FC236}">
                <a16:creationId xmlns:a16="http://schemas.microsoft.com/office/drawing/2014/main" id="{6EBBA812-4463-4559-9F1B-16DD12769910}"/>
              </a:ext>
            </a:extLst>
          </p:cNvPr>
          <p:cNvSpPr>
            <a:spLocks noGrp="1"/>
          </p:cNvSpPr>
          <p:nvPr>
            <p:ph type="body" sz="quarter" idx="10"/>
          </p:nvPr>
        </p:nvSpPr>
        <p:spPr>
          <a:xfrm>
            <a:off x="596711" y="1294517"/>
            <a:ext cx="11237870" cy="5827097"/>
          </a:xfrm>
        </p:spPr>
        <p:txBody>
          <a:bodyPr/>
          <a:lstStyle/>
          <a:p>
            <a:pPr marL="0" indent="0">
              <a:buNone/>
            </a:pPr>
            <a:r>
              <a:rPr lang="en-US"/>
              <a:t>On </a:t>
            </a:r>
            <a:r>
              <a:rPr lang="en-US" b="1"/>
              <a:t>Gen1</a:t>
            </a:r>
            <a:r>
              <a:rPr lang="en-US"/>
              <a:t>, </a:t>
            </a:r>
            <a:r>
              <a:rPr lang="en-US" b="1" err="1"/>
              <a:t>SmallRc</a:t>
            </a:r>
            <a:r>
              <a:rPr lang="en-US" b="1"/>
              <a:t> </a:t>
            </a:r>
            <a:r>
              <a:rPr lang="en-US"/>
              <a:t>is really a static resource class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As the instance is scaled, more queries can run</a:t>
            </a:r>
          </a:p>
          <a:p>
            <a:pPr marL="0" indent="0">
              <a:buNone/>
            </a:pPr>
            <a:r>
              <a:rPr lang="en-US"/>
              <a:t>The performance remains constant </a:t>
            </a:r>
          </a:p>
          <a:p>
            <a:pPr marL="0" indent="0">
              <a:buNone/>
            </a:pPr>
            <a:r>
              <a:rPr lang="en-US"/>
              <a:t>Desired default behavior, as instance scales, queries run faster</a:t>
            </a:r>
          </a:p>
        </p:txBody>
      </p:sp>
      <p:graphicFrame>
        <p:nvGraphicFramePr>
          <p:cNvPr id="6" name="Chart 5">
            <a:extLst>
              <a:ext uri="{FF2B5EF4-FFF2-40B4-BE49-F238E27FC236}">
                <a16:creationId xmlns:a16="http://schemas.microsoft.com/office/drawing/2014/main" id="{67948D08-8C05-4C64-800F-9910F4A7C514}"/>
              </a:ext>
            </a:extLst>
          </p:cNvPr>
          <p:cNvGraphicFramePr>
            <a:graphicFrameLocks noChangeAspect="1"/>
          </p:cNvGraphicFramePr>
          <p:nvPr/>
        </p:nvGraphicFramePr>
        <p:xfrm>
          <a:off x="3338681" y="1867427"/>
          <a:ext cx="5753930" cy="3450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1283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2237" y="1135062"/>
            <a:ext cx="5943535" cy="1828786"/>
          </a:xfrm>
        </p:spPr>
        <p:txBody>
          <a:bodyPr/>
          <a:lstStyle/>
          <a:p>
            <a:r>
              <a:rPr lang="fr-FR" dirty="0"/>
              <a:t>SQL DW </a:t>
            </a:r>
            <a:br>
              <a:rPr lang="fr-FR" dirty="0"/>
            </a:br>
            <a:r>
              <a:rPr lang="fr-FR" dirty="0"/>
              <a:t>Gen2: New </a:t>
            </a:r>
            <a:r>
              <a:rPr lang="fr-FR" dirty="0" err="1"/>
              <a:t>Features</a:t>
            </a:r>
            <a:r>
              <a:rPr lang="fr-FR" dirty="0"/>
              <a:t> &amp; </a:t>
            </a:r>
            <a:r>
              <a:rPr lang="en-US" dirty="0"/>
              <a:t>Enhancements</a:t>
            </a:r>
          </a:p>
        </p:txBody>
      </p:sp>
      <p:sp>
        <p:nvSpPr>
          <p:cNvPr id="5" name="Text Placeholder 4"/>
          <p:cNvSpPr>
            <a:spLocks noGrp="1"/>
          </p:cNvSpPr>
          <p:nvPr>
            <p:ph type="body" sz="quarter" idx="12"/>
          </p:nvPr>
        </p:nvSpPr>
        <p:spPr/>
        <p:txBody>
          <a:bodyPr/>
          <a:lstStyle/>
          <a:p>
            <a:r>
              <a:rPr lang="en-US" dirty="0"/>
              <a:t>Kal Yella</a:t>
            </a:r>
          </a:p>
          <a:p>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9E88A12-5D3D-4761-96ED-F5ACA049DB42}"/>
              </a:ext>
            </a:extLst>
          </p:cNvPr>
          <p:cNvGraphicFramePr>
            <a:graphicFrameLocks/>
          </p:cNvGraphicFramePr>
          <p:nvPr/>
        </p:nvGraphicFramePr>
        <p:xfrm>
          <a:off x="680589" y="1900272"/>
          <a:ext cx="6220464" cy="37304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AD505B6E-1BB4-4B7B-8D85-8195D88C2577}"/>
              </a:ext>
            </a:extLst>
          </p:cNvPr>
          <p:cNvSpPr>
            <a:spLocks noGrp="1"/>
          </p:cNvSpPr>
          <p:nvPr>
            <p:ph type="title"/>
          </p:nvPr>
        </p:nvSpPr>
        <p:spPr/>
        <p:txBody>
          <a:bodyPr/>
          <a:lstStyle/>
          <a:p>
            <a:r>
              <a:rPr lang="en-US"/>
              <a:t>Gen1 - Inconsistent Concurrency</a:t>
            </a:r>
          </a:p>
        </p:txBody>
      </p:sp>
      <p:sp>
        <p:nvSpPr>
          <p:cNvPr id="3" name="Text Placeholder 2">
            <a:extLst>
              <a:ext uri="{FF2B5EF4-FFF2-40B4-BE49-F238E27FC236}">
                <a16:creationId xmlns:a16="http://schemas.microsoft.com/office/drawing/2014/main" id="{7D4FB76A-08A4-410D-AF5E-31FCB7CD22AB}"/>
              </a:ext>
            </a:extLst>
          </p:cNvPr>
          <p:cNvSpPr>
            <a:spLocks noGrp="1"/>
          </p:cNvSpPr>
          <p:nvPr>
            <p:ph type="body" sz="quarter" idx="10"/>
          </p:nvPr>
        </p:nvSpPr>
        <p:spPr>
          <a:xfrm>
            <a:off x="596711" y="1172636"/>
            <a:ext cx="11237870" cy="5289210"/>
          </a:xfrm>
        </p:spPr>
        <p:txBody>
          <a:bodyPr/>
          <a:lstStyle/>
          <a:p>
            <a:pPr marL="0" indent="0">
              <a:buNone/>
            </a:pPr>
            <a:r>
              <a:rPr lang="en-US"/>
              <a:t>As services levels change, concurrency fluctuates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Scaling from DW1500 to DW2000 reduces concurrency from 4 to 3</a:t>
            </a:r>
          </a:p>
        </p:txBody>
      </p:sp>
      <p:sp>
        <p:nvSpPr>
          <p:cNvPr id="5" name="Oval 4">
            <a:extLst>
              <a:ext uri="{FF2B5EF4-FFF2-40B4-BE49-F238E27FC236}">
                <a16:creationId xmlns:a16="http://schemas.microsoft.com/office/drawing/2014/main" id="{3C4AF5E4-8C92-4A66-8D23-F1739882BB5A}"/>
              </a:ext>
            </a:extLst>
          </p:cNvPr>
          <p:cNvSpPr/>
          <p:nvPr/>
        </p:nvSpPr>
        <p:spPr bwMode="auto">
          <a:xfrm>
            <a:off x="4709210" y="3621609"/>
            <a:ext cx="1234050" cy="148839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1E1C5B4-E110-4A65-9D02-73DAD3CF2FA6}"/>
              </a:ext>
            </a:extLst>
          </p:cNvPr>
          <p:cNvGraphicFramePr>
            <a:graphicFrameLocks noGrp="1"/>
          </p:cNvGraphicFramePr>
          <p:nvPr/>
        </p:nvGraphicFramePr>
        <p:xfrm>
          <a:off x="8645655" y="1879333"/>
          <a:ext cx="2624184" cy="3734940"/>
        </p:xfrm>
        <a:graphic>
          <a:graphicData uri="http://schemas.openxmlformats.org/drawingml/2006/table">
            <a:tbl>
              <a:tblPr firstRow="1" bandRow="1">
                <a:tableStyleId>{5C22544A-7EE6-4342-B048-85BDC9FD1C3A}</a:tableStyleId>
              </a:tblPr>
              <a:tblGrid>
                <a:gridCol w="2624184">
                  <a:extLst>
                    <a:ext uri="{9D8B030D-6E8A-4147-A177-3AD203B41FA5}">
                      <a16:colId xmlns:a16="http://schemas.microsoft.com/office/drawing/2014/main" val="2871526308"/>
                    </a:ext>
                  </a:extLst>
                </a:gridCol>
              </a:tblGrid>
              <a:tr h="663962">
                <a:tc>
                  <a:txBody>
                    <a:bodyPr/>
                    <a:lstStyle/>
                    <a:p>
                      <a:pPr algn="ctr"/>
                      <a:r>
                        <a:rPr lang="en-US" sz="1900"/>
                        <a:t>Gen1 Concurrency </a:t>
                      </a:r>
                    </a:p>
                    <a:p>
                      <a:pPr algn="ctr"/>
                      <a:r>
                        <a:rPr lang="en-US" sz="1900"/>
                        <a:t>Slot Options</a:t>
                      </a:r>
                    </a:p>
                  </a:txBody>
                  <a:tcPr marL="93260" marR="93260" marT="46630" marB="46630"/>
                </a:tc>
                <a:extLst>
                  <a:ext uri="{0D108BD9-81ED-4DB2-BD59-A6C34878D82A}">
                    <a16:rowId xmlns:a16="http://schemas.microsoft.com/office/drawing/2014/main" val="3412401783"/>
                  </a:ext>
                </a:extLst>
              </a:tr>
              <a:tr h="378611">
                <a:tc>
                  <a:txBody>
                    <a:bodyPr/>
                    <a:lstStyle/>
                    <a:p>
                      <a:pPr algn="ctr"/>
                      <a:r>
                        <a:rPr lang="en-US" sz="1900"/>
                        <a:t>1</a:t>
                      </a:r>
                    </a:p>
                  </a:txBody>
                  <a:tcPr marL="93260" marR="93260" marT="46630" marB="46630"/>
                </a:tc>
                <a:extLst>
                  <a:ext uri="{0D108BD9-81ED-4DB2-BD59-A6C34878D82A}">
                    <a16:rowId xmlns:a16="http://schemas.microsoft.com/office/drawing/2014/main" val="3947560851"/>
                  </a:ext>
                </a:extLst>
              </a:tr>
              <a:tr h="378611">
                <a:tc>
                  <a:txBody>
                    <a:bodyPr/>
                    <a:lstStyle/>
                    <a:p>
                      <a:pPr algn="ctr"/>
                      <a:r>
                        <a:rPr lang="en-US" sz="1900"/>
                        <a:t>2</a:t>
                      </a:r>
                    </a:p>
                  </a:txBody>
                  <a:tcPr marL="93260" marR="93260" marT="46630" marB="46630"/>
                </a:tc>
                <a:extLst>
                  <a:ext uri="{0D108BD9-81ED-4DB2-BD59-A6C34878D82A}">
                    <a16:rowId xmlns:a16="http://schemas.microsoft.com/office/drawing/2014/main" val="3834363709"/>
                  </a:ext>
                </a:extLst>
              </a:tr>
              <a:tr h="378611">
                <a:tc>
                  <a:txBody>
                    <a:bodyPr/>
                    <a:lstStyle/>
                    <a:p>
                      <a:pPr algn="ctr"/>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ctr"/>
                      <a:r>
                        <a:rPr lang="en-US" sz="1900"/>
                        <a:t>8</a:t>
                      </a:r>
                    </a:p>
                  </a:txBody>
                  <a:tcPr marL="93260" marR="93260" marT="46630" marB="46630"/>
                </a:tc>
                <a:extLst>
                  <a:ext uri="{0D108BD9-81ED-4DB2-BD59-A6C34878D82A}">
                    <a16:rowId xmlns:a16="http://schemas.microsoft.com/office/drawing/2014/main" val="3998674255"/>
                  </a:ext>
                </a:extLst>
              </a:tr>
              <a:tr h="378611">
                <a:tc>
                  <a:txBody>
                    <a:bodyPr/>
                    <a:lstStyle/>
                    <a:p>
                      <a:pPr algn="ctr"/>
                      <a:r>
                        <a:rPr lang="en-US" sz="1900"/>
                        <a:t>16</a:t>
                      </a:r>
                    </a:p>
                  </a:txBody>
                  <a:tcPr marL="93260" marR="93260" marT="46630" marB="46630"/>
                </a:tc>
                <a:extLst>
                  <a:ext uri="{0D108BD9-81ED-4DB2-BD59-A6C34878D82A}">
                    <a16:rowId xmlns:a16="http://schemas.microsoft.com/office/drawing/2014/main" val="3068073768"/>
                  </a:ext>
                </a:extLst>
              </a:tr>
              <a:tr h="378611">
                <a:tc>
                  <a:txBody>
                    <a:bodyPr/>
                    <a:lstStyle/>
                    <a:p>
                      <a:pPr algn="ctr"/>
                      <a:r>
                        <a:rPr lang="en-US" sz="1900"/>
                        <a:t>32</a:t>
                      </a:r>
                    </a:p>
                  </a:txBody>
                  <a:tcPr marL="93260" marR="93260" marT="46630" marB="46630"/>
                </a:tc>
                <a:extLst>
                  <a:ext uri="{0D108BD9-81ED-4DB2-BD59-A6C34878D82A}">
                    <a16:rowId xmlns:a16="http://schemas.microsoft.com/office/drawing/2014/main" val="974283079"/>
                  </a:ext>
                </a:extLst>
              </a:tr>
              <a:tr h="378611">
                <a:tc>
                  <a:txBody>
                    <a:bodyPr/>
                    <a:lstStyle/>
                    <a:p>
                      <a:pPr algn="ctr"/>
                      <a:r>
                        <a:rPr lang="en-US" sz="1900"/>
                        <a:t>64</a:t>
                      </a:r>
                    </a:p>
                  </a:txBody>
                  <a:tcPr marL="93260" marR="93260" marT="46630" marB="46630"/>
                </a:tc>
                <a:extLst>
                  <a:ext uri="{0D108BD9-81ED-4DB2-BD59-A6C34878D82A}">
                    <a16:rowId xmlns:a16="http://schemas.microsoft.com/office/drawing/2014/main" val="527451935"/>
                  </a:ext>
                </a:extLst>
              </a:tr>
              <a:tr h="378611">
                <a:tc>
                  <a:txBody>
                    <a:bodyPr/>
                    <a:lstStyle/>
                    <a:p>
                      <a:pPr algn="ctr"/>
                      <a:r>
                        <a:rPr lang="en-US" sz="1900"/>
                        <a:t>128</a:t>
                      </a:r>
                    </a:p>
                  </a:txBody>
                  <a:tcPr marL="93260" marR="93260" marT="46630" marB="46630"/>
                </a:tc>
                <a:extLst>
                  <a:ext uri="{0D108BD9-81ED-4DB2-BD59-A6C34878D82A}">
                    <a16:rowId xmlns:a16="http://schemas.microsoft.com/office/drawing/2014/main" val="1723452049"/>
                  </a:ext>
                </a:extLst>
              </a:tr>
            </a:tbl>
          </a:graphicData>
        </a:graphic>
      </p:graphicFrame>
    </p:spTree>
    <p:extLst>
      <p:ext uri="{BB962C8B-B14F-4D97-AF65-F5344CB8AC3E}">
        <p14:creationId xmlns:p14="http://schemas.microsoft.com/office/powerpoint/2010/main" val="3869009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What’s new since Gen2</a:t>
            </a:r>
          </a:p>
        </p:txBody>
      </p:sp>
    </p:spTree>
    <p:extLst>
      <p:ext uri="{BB962C8B-B14F-4D97-AF65-F5344CB8AC3E}">
        <p14:creationId xmlns:p14="http://schemas.microsoft.com/office/powerpoint/2010/main" val="15173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Workload Management</a:t>
            </a:r>
          </a:p>
        </p:txBody>
      </p:sp>
    </p:spTree>
    <p:extLst>
      <p:ext uri="{BB962C8B-B14F-4D97-AF65-F5344CB8AC3E}">
        <p14:creationId xmlns:p14="http://schemas.microsoft.com/office/powerpoint/2010/main" val="21203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Industry Leading Performance</a:t>
            </a:r>
          </a:p>
        </p:txBody>
      </p:sp>
    </p:spTree>
    <p:extLst>
      <p:ext uri="{BB962C8B-B14F-4D97-AF65-F5344CB8AC3E}">
        <p14:creationId xmlns:p14="http://schemas.microsoft.com/office/powerpoint/2010/main" val="370253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3BB55A4-282B-4D98-87AB-63FA99DAA64F}"/>
              </a:ext>
            </a:extLst>
          </p:cNvPr>
          <p:cNvSpPr/>
          <p:nvPr/>
        </p:nvSpPr>
        <p:spPr bwMode="auto">
          <a:xfrm>
            <a:off x="881"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a:spLocks noGrp="1"/>
          </p:cNvSpPr>
          <p:nvPr>
            <p:ph type="title"/>
          </p:nvPr>
        </p:nvSpPr>
        <p:spPr>
          <a:xfrm>
            <a:off x="600856" y="2963626"/>
            <a:ext cx="5248781" cy="1067272"/>
          </a:xfrm>
        </p:spPr>
        <p:txBody>
          <a:bodyPr/>
          <a:lstStyle/>
          <a:p>
            <a:r>
              <a:rPr lang="en-US">
                <a:solidFill>
                  <a:schemeClr val="accent1"/>
                </a:solidFill>
              </a:rPr>
              <a:t>Best-in-class</a:t>
            </a:r>
            <a:r>
              <a:rPr lang="en-US"/>
              <a:t> price per performance</a:t>
            </a:r>
            <a:endParaRPr lang="en-US">
              <a:cs typeface="Segoe UI Semibold"/>
            </a:endParaRPr>
          </a:p>
        </p:txBody>
      </p:sp>
      <p:sp>
        <p:nvSpPr>
          <p:cNvPr id="2" name="TextBox 1">
            <a:extLst>
              <a:ext uri="{FF2B5EF4-FFF2-40B4-BE49-F238E27FC236}">
                <a16:creationId xmlns:a16="http://schemas.microsoft.com/office/drawing/2014/main" id="{53C70997-333A-4B6A-8766-D235A23E5AE7}"/>
              </a:ext>
            </a:extLst>
          </p:cNvPr>
          <p:cNvSpPr txBox="1"/>
          <p:nvPr/>
        </p:nvSpPr>
        <p:spPr>
          <a:xfrm>
            <a:off x="600856" y="6202084"/>
            <a:ext cx="4700322" cy="384271"/>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defTabSz="932597"/>
            <a:r>
              <a:rPr lang="en-US" sz="1224">
                <a:solidFill>
                  <a:prstClr val="white"/>
                </a:solidFill>
                <a:latin typeface="Segoe UI"/>
              </a:rPr>
              <a:t>Price-performance is calculated by </a:t>
            </a:r>
            <a:r>
              <a:rPr lang="en-US" sz="1224" err="1">
                <a:solidFill>
                  <a:prstClr val="white"/>
                </a:solidFill>
                <a:latin typeface="Segoe UI"/>
              </a:rPr>
              <a:t>GigaOm</a:t>
            </a:r>
            <a:r>
              <a:rPr lang="en-US" sz="1224">
                <a:solidFill>
                  <a:prstClr val="white"/>
                </a:solidFill>
                <a:latin typeface="Segoe UI"/>
              </a:rPr>
              <a:t> as the TPC-H metric of cost of ownership divided by composite query. </a:t>
            </a:r>
          </a:p>
        </p:txBody>
      </p:sp>
      <p:sp>
        <p:nvSpPr>
          <p:cNvPr id="26" name="TextBox 25">
            <a:extLst>
              <a:ext uri="{FF2B5EF4-FFF2-40B4-BE49-F238E27FC236}">
                <a16:creationId xmlns:a16="http://schemas.microsoft.com/office/drawing/2014/main" id="{9ED9BCC3-84BD-419E-B0A4-08F8DA463A9C}"/>
              </a:ext>
            </a:extLst>
          </p:cNvPr>
          <p:cNvSpPr txBox="1"/>
          <p:nvPr/>
        </p:nvSpPr>
        <p:spPr>
          <a:xfrm>
            <a:off x="6433951" y="6697523"/>
            <a:ext cx="5303436" cy="19213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defTabSz="932597"/>
            <a:r>
              <a:rPr lang="en-US" sz="1224">
                <a:solidFill>
                  <a:prstClr val="black"/>
                </a:solidFill>
                <a:latin typeface="Segoe UI"/>
              </a:rPr>
              <a:t>Results based on </a:t>
            </a:r>
            <a:r>
              <a:rPr lang="en-US" sz="1224" err="1">
                <a:solidFill>
                  <a:prstClr val="black"/>
                </a:solidFill>
                <a:latin typeface="Segoe UI"/>
              </a:rPr>
              <a:t>GigaOm’s</a:t>
            </a:r>
            <a:r>
              <a:rPr lang="en-US" sz="1224">
                <a:solidFill>
                  <a:prstClr val="black"/>
                </a:solidFill>
                <a:latin typeface="Segoe UI"/>
              </a:rPr>
              <a:t> TPC-H results, published in January 2019</a:t>
            </a:r>
          </a:p>
        </p:txBody>
      </p:sp>
      <p:pic>
        <p:nvPicPr>
          <p:cNvPr id="194" name="Picture 193">
            <a:extLst>
              <a:ext uri="{FF2B5EF4-FFF2-40B4-BE49-F238E27FC236}">
                <a16:creationId xmlns:a16="http://schemas.microsoft.com/office/drawing/2014/main" id="{FC93FEBD-A4A9-4977-B3B8-63902B7F4D3D}"/>
              </a:ext>
            </a:extLst>
          </p:cNvPr>
          <p:cNvPicPr>
            <a:picLocks noChangeAspect="1"/>
          </p:cNvPicPr>
          <p:nvPr/>
        </p:nvPicPr>
        <p:blipFill rotWithShape="1">
          <a:blip r:embed="rId3"/>
          <a:srcRect t="9619"/>
          <a:stretch/>
        </p:blipFill>
        <p:spPr>
          <a:xfrm>
            <a:off x="6218237" y="1688324"/>
            <a:ext cx="6217356" cy="4109382"/>
          </a:xfrm>
          <a:prstGeom prst="rect">
            <a:avLst/>
          </a:prstGeom>
        </p:spPr>
      </p:pic>
      <p:grpSp>
        <p:nvGrpSpPr>
          <p:cNvPr id="22" name="Group 21">
            <a:extLst>
              <a:ext uri="{FF2B5EF4-FFF2-40B4-BE49-F238E27FC236}">
                <a16:creationId xmlns:a16="http://schemas.microsoft.com/office/drawing/2014/main" id="{A611687A-9E50-4F98-9BB7-022437560535}"/>
              </a:ext>
            </a:extLst>
          </p:cNvPr>
          <p:cNvGrpSpPr/>
          <p:nvPr/>
        </p:nvGrpSpPr>
        <p:grpSpPr>
          <a:xfrm>
            <a:off x="10512704" y="345648"/>
            <a:ext cx="1624974" cy="475400"/>
            <a:chOff x="10306644" y="338901"/>
            <a:chExt cx="1593256" cy="466121"/>
          </a:xfrm>
        </p:grpSpPr>
        <p:sp>
          <p:nvSpPr>
            <p:cNvPr id="24" name="Rectangle 23">
              <a:extLst>
                <a:ext uri="{FF2B5EF4-FFF2-40B4-BE49-F238E27FC236}">
                  <a16:creationId xmlns:a16="http://schemas.microsoft.com/office/drawing/2014/main" id="{866387C0-D16B-4F20-A031-2CE6817D8D9F}"/>
                </a:ext>
              </a:extLst>
            </p:cNvPr>
            <p:cNvSpPr/>
            <p:nvPr/>
          </p:nvSpPr>
          <p:spPr bwMode="auto">
            <a:xfrm>
              <a:off x="10306644" y="607276"/>
              <a:ext cx="1593256" cy="1977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algn="ctr" defTabSz="932293" fontAlgn="base">
                <a:lnSpc>
                  <a:spcPct val="90000"/>
                </a:lnSpc>
                <a:defRPr/>
              </a:pPr>
              <a:r>
                <a:rPr lang="en-US" sz="1428">
                  <a:solidFill>
                    <a:srgbClr val="0078D4"/>
                  </a:solidFill>
                  <a:latin typeface="Segoe UI Semibold"/>
                </a:rPr>
                <a:t>Performance</a:t>
              </a:r>
            </a:p>
          </p:txBody>
        </p:sp>
        <p:sp>
          <p:nvSpPr>
            <p:cNvPr id="25" name="Oval 24">
              <a:extLst>
                <a:ext uri="{FF2B5EF4-FFF2-40B4-BE49-F238E27FC236}">
                  <a16:creationId xmlns:a16="http://schemas.microsoft.com/office/drawing/2014/main" id="{07B701F9-5F58-4595-A59C-3E2D1CBABE5E}"/>
                </a:ext>
              </a:extLst>
            </p:cNvPr>
            <p:cNvSpPr/>
            <p:nvPr/>
          </p:nvSpPr>
          <p:spPr bwMode="auto">
            <a:xfrm>
              <a:off x="11292892"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7" name="Oval 26">
              <a:extLst>
                <a:ext uri="{FF2B5EF4-FFF2-40B4-BE49-F238E27FC236}">
                  <a16:creationId xmlns:a16="http://schemas.microsoft.com/office/drawing/2014/main" id="{98CE7644-2AFA-455B-9C06-6B1AA61F769E}"/>
                </a:ext>
              </a:extLst>
            </p:cNvPr>
            <p:cNvSpPr/>
            <p:nvPr/>
          </p:nvSpPr>
          <p:spPr bwMode="auto">
            <a:xfrm>
              <a:off x="11020778"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9E08B82D-3270-47D5-A5EA-3AFE4E68A4E8}"/>
                </a:ext>
              </a:extLst>
            </p:cNvPr>
            <p:cNvSpPr/>
            <p:nvPr/>
          </p:nvSpPr>
          <p:spPr bwMode="auto">
            <a:xfrm>
              <a:off x="10756328"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9" name="Oval 28">
              <a:extLst>
                <a:ext uri="{FF2B5EF4-FFF2-40B4-BE49-F238E27FC236}">
                  <a16:creationId xmlns:a16="http://schemas.microsoft.com/office/drawing/2014/main" id="{A59F5682-A504-416C-BB90-BFEA70FE933A}"/>
                </a:ext>
              </a:extLst>
            </p:cNvPr>
            <p:cNvSpPr/>
            <p:nvPr/>
          </p:nvSpPr>
          <p:spPr bwMode="auto">
            <a:xfrm>
              <a:off x="11556784"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30" name="Picture 29">
              <a:extLst>
                <a:ext uri="{FF2B5EF4-FFF2-40B4-BE49-F238E27FC236}">
                  <a16:creationId xmlns:a16="http://schemas.microsoft.com/office/drawing/2014/main" id="{48BF20AD-0CC1-4AEB-A1BC-68839DA29892}"/>
                </a:ext>
              </a:extLst>
            </p:cNvPr>
            <p:cNvPicPr>
              <a:picLocks noChangeAspect="1"/>
            </p:cNvPicPr>
            <p:nvPr/>
          </p:nvPicPr>
          <p:blipFill>
            <a:blip r:embed="rId4"/>
            <a:stretch>
              <a:fillRect/>
            </a:stretch>
          </p:blipFill>
          <p:spPr>
            <a:xfrm>
              <a:off x="10318755" y="338901"/>
              <a:ext cx="308352" cy="256365"/>
            </a:xfrm>
            <a:prstGeom prst="rect">
              <a:avLst/>
            </a:prstGeom>
          </p:spPr>
        </p:pic>
      </p:grpSp>
    </p:spTree>
    <p:extLst>
      <p:ext uri="{BB962C8B-B14F-4D97-AF65-F5344CB8AC3E}">
        <p14:creationId xmlns:p14="http://schemas.microsoft.com/office/powerpoint/2010/main" val="169196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AC020-97B3-48B7-98AA-544E1B8DD6DC}"/>
              </a:ext>
            </a:extLst>
          </p:cNvPr>
          <p:cNvSpPr>
            <a:spLocks noGrp="1"/>
          </p:cNvSpPr>
          <p:nvPr>
            <p:ph type="title"/>
          </p:nvPr>
        </p:nvSpPr>
        <p:spPr/>
        <p:txBody>
          <a:bodyPr/>
          <a:lstStyle/>
          <a:p>
            <a:r>
              <a:rPr lang="en-US"/>
              <a:t>Industry Leading Performance</a:t>
            </a:r>
          </a:p>
        </p:txBody>
      </p:sp>
      <p:graphicFrame>
        <p:nvGraphicFramePr>
          <p:cNvPr id="8" name="Chart 7">
            <a:extLst>
              <a:ext uri="{FF2B5EF4-FFF2-40B4-BE49-F238E27FC236}">
                <a16:creationId xmlns:a16="http://schemas.microsoft.com/office/drawing/2014/main" id="{79291327-1A76-46B9-9B97-870865C93971}"/>
              </a:ext>
            </a:extLst>
          </p:cNvPr>
          <p:cNvGraphicFramePr>
            <a:graphicFrameLocks noChangeAspect="1"/>
          </p:cNvGraphicFramePr>
          <p:nvPr/>
        </p:nvGraphicFramePr>
        <p:xfrm>
          <a:off x="7212" y="1230374"/>
          <a:ext cx="6247599" cy="279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AE51272-CD44-4478-9FD3-9479E81B9684}"/>
              </a:ext>
            </a:extLst>
          </p:cNvPr>
          <p:cNvGraphicFramePr>
            <a:graphicFrameLocks/>
          </p:cNvGraphicFramePr>
          <p:nvPr>
            <p:extLst>
              <p:ext uri="{D42A27DB-BD31-4B8C-83A1-F6EECF244321}">
                <p14:modId xmlns:p14="http://schemas.microsoft.com/office/powerpoint/2010/main" val="2840985051"/>
              </p:ext>
            </p:extLst>
          </p:nvPr>
        </p:nvGraphicFramePr>
        <p:xfrm>
          <a:off x="6180820" y="4128452"/>
          <a:ext cx="6248442" cy="2797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1895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a:t>Gen2 Performance Announcement Details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Gen2 Future Goodies</a:t>
            </a:r>
          </a:p>
        </p:txBody>
      </p:sp>
      <p:sp>
        <p:nvSpPr>
          <p:cNvPr id="9" name="Text Placeholder 8">
            <a:extLst>
              <a:ext uri="{FF2B5EF4-FFF2-40B4-BE49-F238E27FC236}">
                <a16:creationId xmlns:a16="http://schemas.microsoft.com/office/drawing/2014/main" id="{6AD86F85-CF8F-40B6-9CCD-36161CF2D82D}"/>
              </a:ext>
            </a:extLst>
          </p:cNvPr>
          <p:cNvSpPr>
            <a:spLocks noGrp="1"/>
          </p:cNvSpPr>
          <p:nvPr>
            <p:ph type="body" sz="quarter" idx="10"/>
          </p:nvPr>
        </p:nvSpPr>
        <p:spPr>
          <a:xfrm>
            <a:off x="598945" y="1462924"/>
            <a:ext cx="11237870" cy="5293757"/>
          </a:xfrm>
        </p:spPr>
        <p:txBody>
          <a:bodyPr vert="horz" wrap="square" lIns="0" tIns="0" rIns="0" bIns="0" rtlCol="0" anchor="t">
            <a:spAutoFit/>
          </a:bodyPr>
          <a:lstStyle/>
          <a:p>
            <a:r>
              <a:rPr lang="en-US" dirty="0"/>
              <a:t>Region parity – capacity expansion</a:t>
            </a:r>
          </a:p>
          <a:p>
            <a:r>
              <a:rPr lang="en-US" dirty="0"/>
              <a:t>Instant data movement </a:t>
            </a:r>
            <a:r>
              <a:rPr lang="en-US" dirty="0" err="1"/>
              <a:t>vNext</a:t>
            </a:r>
            <a:endParaRPr lang="en-US" dirty="0"/>
          </a:p>
          <a:p>
            <a:r>
              <a:rPr lang="en-US" dirty="0"/>
              <a:t>Cache Optimizations</a:t>
            </a:r>
          </a:p>
          <a:p>
            <a:r>
              <a:rPr lang="en-US" dirty="0"/>
              <a:t>	Intelligence on what to cache</a:t>
            </a:r>
          </a:p>
          <a:p>
            <a:r>
              <a:rPr lang="en-US" dirty="0"/>
              <a:t>	Faster eviction</a:t>
            </a:r>
          </a:p>
          <a:p>
            <a:r>
              <a:rPr lang="en-US" dirty="0"/>
              <a:t>	Cache on load</a:t>
            </a:r>
          </a:p>
          <a:p>
            <a:r>
              <a:rPr lang="en-US" dirty="0"/>
              <a:t>	Pre-cache on scale – pause/resume</a:t>
            </a:r>
          </a:p>
          <a:p>
            <a:endParaRPr lang="en-US" dirty="0"/>
          </a:p>
        </p:txBody>
      </p:sp>
    </p:spTree>
    <p:extLst>
      <p:ext uri="{BB962C8B-B14F-4D97-AF65-F5344CB8AC3E}">
        <p14:creationId xmlns:p14="http://schemas.microsoft.com/office/powerpoint/2010/main" val="315458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Security Enhancements</a:t>
            </a:r>
          </a:p>
        </p:txBody>
      </p:sp>
    </p:spTree>
    <p:extLst>
      <p:ext uri="{BB962C8B-B14F-4D97-AF65-F5344CB8AC3E}">
        <p14:creationId xmlns:p14="http://schemas.microsoft.com/office/powerpoint/2010/main" val="221754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913070"/>
          </a:xfrm>
        </p:spPr>
        <p:txBody>
          <a:bodyPr/>
          <a:lstStyle/>
          <a:p>
            <a:pPr lvl="1"/>
            <a:r>
              <a:rPr lang="en-US" sz="2040">
                <a:solidFill>
                  <a:srgbClr val="0078D7"/>
                </a:solidFill>
              </a:rPr>
              <a:t>Overview</a:t>
            </a:r>
            <a:endParaRPr lang="en-US" sz="1836"/>
          </a:p>
          <a:p>
            <a:pPr lvl="1"/>
            <a:r>
              <a:rPr lang="en-US" sz="1836"/>
              <a:t>Fine grained access control of specific rows in a database table</a:t>
            </a:r>
          </a:p>
          <a:p>
            <a:pPr lvl="1"/>
            <a:r>
              <a:rPr lang="en-US" sz="1836"/>
              <a:t>Help prevent unauthorized access when multiple users share the same tables</a:t>
            </a:r>
          </a:p>
          <a:p>
            <a:pPr lvl="1"/>
            <a:r>
              <a:rPr lang="en-US" sz="1836"/>
              <a:t>Eliminates need to implement connection filtering in multitenant applications</a:t>
            </a:r>
          </a:p>
          <a:p>
            <a:pPr lvl="1"/>
            <a:r>
              <a:rPr lang="en-US" sz="1836"/>
              <a:t>Administer via SQL Server Management Studio or SQL Server Data Tools</a:t>
            </a:r>
          </a:p>
          <a:p>
            <a:pPr lvl="1"/>
            <a:r>
              <a:rPr lang="en-US" sz="1836"/>
              <a:t>Easily locate enforcement logic inside the database and schema bound to the table </a:t>
            </a:r>
          </a:p>
        </p:txBody>
      </p:sp>
      <p:sp>
        <p:nvSpPr>
          <p:cNvPr id="3" name="Title 2"/>
          <p:cNvSpPr>
            <a:spLocks noGrp="1"/>
          </p:cNvSpPr>
          <p:nvPr>
            <p:ph type="title"/>
          </p:nvPr>
        </p:nvSpPr>
        <p:spPr/>
        <p:txBody>
          <a:bodyPr/>
          <a:lstStyle/>
          <a:p>
            <a:pPr lvl="0"/>
            <a:r>
              <a:rPr lang="en-US"/>
              <a:t>Row-level security (RLS)</a:t>
            </a:r>
          </a:p>
        </p:txBody>
      </p:sp>
      <p:sp>
        <p:nvSpPr>
          <p:cNvPr id="384" name="TextBox 383">
            <a:extLst>
              <a:ext uri="{FF2B5EF4-FFF2-40B4-BE49-F238E27FC236}">
                <a16:creationId xmlns:a16="http://schemas.microsoft.com/office/drawing/2014/main" id="{1C95366B-4866-4B35-8DEC-4DC048652A89}"/>
              </a:ext>
            </a:extLst>
          </p:cNvPr>
          <p:cNvSpPr txBox="1"/>
          <p:nvPr/>
        </p:nvSpPr>
        <p:spPr>
          <a:xfrm>
            <a:off x="7311606" y="3826260"/>
            <a:ext cx="1815942" cy="286306"/>
          </a:xfrm>
          <a:prstGeom prst="rect">
            <a:avLst/>
          </a:prstGeom>
          <a:noFill/>
        </p:spPr>
        <p:txBody>
          <a:bodyPr wrap="square" rtlCol="0">
            <a:spAutoFit/>
          </a:bodyPr>
          <a:lstStyle/>
          <a:p>
            <a:pPr algn="ctr" defTabSz="951304">
              <a:defRPr/>
            </a:pPr>
            <a:r>
              <a:rPr lang="en-US" sz="1224" kern="0">
                <a:solidFill>
                  <a:srgbClr val="0078D7"/>
                </a:solidFill>
                <a:latin typeface="Segoe UI"/>
              </a:rPr>
              <a:t>SQL Data Warehouse</a:t>
            </a:r>
          </a:p>
        </p:txBody>
      </p:sp>
      <p:sp>
        <p:nvSpPr>
          <p:cNvPr id="386" name="Freeform 228">
            <a:extLst>
              <a:ext uri="{FF2B5EF4-FFF2-40B4-BE49-F238E27FC236}">
                <a16:creationId xmlns:a16="http://schemas.microsoft.com/office/drawing/2014/main" id="{159113A2-0620-4FA9-9E91-9D35DB2164BC}"/>
              </a:ext>
            </a:extLst>
          </p:cNvPr>
          <p:cNvSpPr>
            <a:spLocks noEditPoints="1"/>
          </p:cNvSpPr>
          <p:nvPr/>
        </p:nvSpPr>
        <p:spPr bwMode="auto">
          <a:xfrm flipH="1">
            <a:off x="7756971" y="2549609"/>
            <a:ext cx="918429" cy="1208896"/>
          </a:xfrm>
          <a:prstGeom prst="can">
            <a:avLst>
              <a:gd name="adj" fmla="val 39781"/>
            </a:avLst>
          </a:prstGeom>
          <a:noFill/>
          <a:ln w="12700">
            <a:solidFill>
              <a:schemeClr val="tx2"/>
            </a:solidFill>
          </a:ln>
        </p:spPr>
        <p:txBody>
          <a:bodyPr vert="horz" wrap="square" lIns="93260" tIns="373041" rIns="93260" bIns="279781" numCol="1" anchor="ctr" anchorCtr="0" compatLnSpc="1">
            <a:prstTxWarp prst="textNoShape">
              <a:avLst/>
            </a:prstTxWarp>
          </a:bodyPr>
          <a:lstStyle/>
          <a:p>
            <a:pPr algn="ctr" defTabSz="951304">
              <a:spcBef>
                <a:spcPts val="612"/>
              </a:spcBef>
              <a:defRPr/>
            </a:pPr>
            <a:r>
              <a:rPr lang="en-US" sz="1071" kern="0">
                <a:solidFill>
                  <a:srgbClr val="0078D7"/>
                </a:solidFill>
                <a:latin typeface="Segoe UI"/>
                <a:cs typeface="Segoe UI Semibold" panose="020B0702040204020203" pitchFamily="34" charset="0"/>
              </a:rPr>
              <a:t>Customer 1</a:t>
            </a:r>
          </a:p>
          <a:p>
            <a:pPr algn="ctr" defTabSz="951304">
              <a:spcBef>
                <a:spcPts val="612"/>
              </a:spcBef>
              <a:defRPr/>
            </a:pPr>
            <a:r>
              <a:rPr lang="en-US" sz="1071" kern="0">
                <a:solidFill>
                  <a:srgbClr val="0078D7"/>
                </a:solidFill>
                <a:latin typeface="Segoe UI"/>
                <a:cs typeface="Segoe UI Semibold" panose="020B0702040204020203" pitchFamily="34" charset="0"/>
              </a:rPr>
              <a:t>Customer 2</a:t>
            </a:r>
          </a:p>
          <a:p>
            <a:pPr algn="ctr" defTabSz="951304">
              <a:spcBef>
                <a:spcPts val="612"/>
              </a:spcBef>
              <a:defRPr/>
            </a:pPr>
            <a:r>
              <a:rPr lang="en-US" sz="1071" kern="0">
                <a:solidFill>
                  <a:srgbClr val="0078D7"/>
                </a:solidFill>
                <a:latin typeface="Segoe UI"/>
                <a:cs typeface="Segoe UI Semibold" panose="020B0702040204020203" pitchFamily="34" charset="0"/>
              </a:rPr>
              <a:t>Customer 3</a:t>
            </a:r>
          </a:p>
        </p:txBody>
      </p:sp>
      <p:sp>
        <p:nvSpPr>
          <p:cNvPr id="387" name="Freeform 5">
            <a:extLst>
              <a:ext uri="{FF2B5EF4-FFF2-40B4-BE49-F238E27FC236}">
                <a16:creationId xmlns:a16="http://schemas.microsoft.com/office/drawing/2014/main" id="{75E05FA1-A334-4BDF-B3C7-E1A29B8872F6}"/>
              </a:ext>
            </a:extLst>
          </p:cNvPr>
          <p:cNvSpPr>
            <a:spLocks noEditPoints="1"/>
          </p:cNvSpPr>
          <p:nvPr/>
        </p:nvSpPr>
        <p:spPr bwMode="auto">
          <a:xfrm>
            <a:off x="9770197"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8" name="Freeform 5">
            <a:extLst>
              <a:ext uri="{FF2B5EF4-FFF2-40B4-BE49-F238E27FC236}">
                <a16:creationId xmlns:a16="http://schemas.microsoft.com/office/drawing/2014/main" id="{6AB05906-DFF7-4E90-95CF-6510DDD86B37}"/>
              </a:ext>
            </a:extLst>
          </p:cNvPr>
          <p:cNvSpPr>
            <a:spLocks noEditPoints="1"/>
          </p:cNvSpPr>
          <p:nvPr/>
        </p:nvSpPr>
        <p:spPr bwMode="auto">
          <a:xfrm>
            <a:off x="10468081"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9" name="Freeform 5">
            <a:extLst>
              <a:ext uri="{FF2B5EF4-FFF2-40B4-BE49-F238E27FC236}">
                <a16:creationId xmlns:a16="http://schemas.microsoft.com/office/drawing/2014/main" id="{A70AA77B-76E9-49E1-80EF-71E5BF6D853B}"/>
              </a:ext>
            </a:extLst>
          </p:cNvPr>
          <p:cNvSpPr>
            <a:spLocks noEditPoints="1"/>
          </p:cNvSpPr>
          <p:nvPr/>
        </p:nvSpPr>
        <p:spPr bwMode="auto">
          <a:xfrm>
            <a:off x="11165966"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390" name="Connector: Elbow 389">
            <a:extLst>
              <a:ext uri="{FF2B5EF4-FFF2-40B4-BE49-F238E27FC236}">
                <a16:creationId xmlns:a16="http://schemas.microsoft.com/office/drawing/2014/main" id="{943E92F4-D2E6-4F8F-B7EC-ACB896388277}"/>
              </a:ext>
            </a:extLst>
          </p:cNvPr>
          <p:cNvCxnSpPr>
            <a:cxnSpLocks/>
            <a:endCxn id="387" idx="1"/>
          </p:cNvCxnSpPr>
          <p:nvPr/>
        </p:nvCxnSpPr>
        <p:spPr>
          <a:xfrm>
            <a:off x="8664393" y="3491027"/>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3D832834-EDE4-439B-A57C-4E21AE880C36}"/>
              </a:ext>
            </a:extLst>
          </p:cNvPr>
          <p:cNvCxnSpPr>
            <a:cxnSpLocks/>
            <a:endCxn id="388" idx="1"/>
          </p:cNvCxnSpPr>
          <p:nvPr/>
        </p:nvCxnSpPr>
        <p:spPr>
          <a:xfrm rot="16200000" flipH="1">
            <a:off x="8652272" y="3314996"/>
            <a:ext cx="2026722" cy="1980464"/>
          </a:xfrm>
          <a:prstGeom prst="bentConnector4">
            <a:avLst>
              <a:gd name="adj1" fmla="val -1083"/>
              <a:gd name="adj2" fmla="val 9993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14F8F18A-DB43-47A7-952B-4EDDE0625FDE}"/>
              </a:ext>
            </a:extLst>
          </p:cNvPr>
          <p:cNvCxnSpPr>
            <a:cxnSpLocks/>
            <a:endCxn id="389" idx="1"/>
          </p:cNvCxnSpPr>
          <p:nvPr/>
        </p:nvCxnSpPr>
        <p:spPr>
          <a:xfrm>
            <a:off x="8675401" y="3047375"/>
            <a:ext cx="2678349" cy="2271214"/>
          </a:xfrm>
          <a:prstGeom prst="bentConnector3">
            <a:avLst>
              <a:gd name="adj1" fmla="val 99851"/>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3" name="Group 402">
            <a:extLst>
              <a:ext uri="{FF2B5EF4-FFF2-40B4-BE49-F238E27FC236}">
                <a16:creationId xmlns:a16="http://schemas.microsoft.com/office/drawing/2014/main" id="{0ED16065-2AF7-4490-A71F-11EB1DB0EA6B}"/>
              </a:ext>
            </a:extLst>
          </p:cNvPr>
          <p:cNvGrpSpPr/>
          <p:nvPr/>
        </p:nvGrpSpPr>
        <p:grpSpPr>
          <a:xfrm>
            <a:off x="11178102" y="4366663"/>
            <a:ext cx="349726" cy="349726"/>
            <a:chOff x="1517650" y="1863725"/>
            <a:chExt cx="177800" cy="177800"/>
          </a:xfrm>
        </p:grpSpPr>
        <p:sp>
          <p:nvSpPr>
            <p:cNvPr id="404" name="Oval 403">
              <a:extLst>
                <a:ext uri="{FF2B5EF4-FFF2-40B4-BE49-F238E27FC236}">
                  <a16:creationId xmlns:a16="http://schemas.microsoft.com/office/drawing/2014/main" id="{0ED75DC3-EE8B-490F-B6A8-67988FF922CE}"/>
                </a:ext>
              </a:extLst>
            </p:cNvPr>
            <p:cNvSpPr/>
            <p:nvPr/>
          </p:nvSpPr>
          <p:spPr bwMode="auto">
            <a:xfrm>
              <a:off x="1517650" y="1863725"/>
              <a:ext cx="177800" cy="177800"/>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5" name="Freeform 5">
              <a:extLst>
                <a:ext uri="{FF2B5EF4-FFF2-40B4-BE49-F238E27FC236}">
                  <a16:creationId xmlns:a16="http://schemas.microsoft.com/office/drawing/2014/main" id="{AFE96DDA-1171-47BE-8B4F-F9EDCA910B7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444" name="Freeform 146">
            <a:extLst>
              <a:ext uri="{FF2B5EF4-FFF2-40B4-BE49-F238E27FC236}">
                <a16:creationId xmlns:a16="http://schemas.microsoft.com/office/drawing/2014/main" id="{DB6553E4-1A38-4014-A09B-68C245AFAA75}"/>
              </a:ext>
            </a:extLst>
          </p:cNvPr>
          <p:cNvSpPr>
            <a:spLocks noChangeAspect="1"/>
          </p:cNvSpPr>
          <p:nvPr/>
        </p:nvSpPr>
        <p:spPr bwMode="auto">
          <a:xfrm>
            <a:off x="6483890" y="2194305"/>
            <a:ext cx="3230591" cy="2045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1AF5E051-FCF0-4B51-99DC-CE18518776B0}"/>
              </a:ext>
            </a:extLst>
          </p:cNvPr>
          <p:cNvGrpSpPr/>
          <p:nvPr/>
        </p:nvGrpSpPr>
        <p:grpSpPr>
          <a:xfrm>
            <a:off x="9819707" y="4342839"/>
            <a:ext cx="272303" cy="397374"/>
            <a:chOff x="1103506" y="2567788"/>
            <a:chExt cx="405526" cy="591791"/>
          </a:xfrm>
        </p:grpSpPr>
        <p:sp>
          <p:nvSpPr>
            <p:cNvPr id="446" name="Freeform: Shape 445">
              <a:extLst>
                <a:ext uri="{FF2B5EF4-FFF2-40B4-BE49-F238E27FC236}">
                  <a16:creationId xmlns:a16="http://schemas.microsoft.com/office/drawing/2014/main" id="{552E53F7-03C5-4D78-B8F7-6773AFA1233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47" name="Rectangle 446">
              <a:extLst>
                <a:ext uri="{FF2B5EF4-FFF2-40B4-BE49-F238E27FC236}">
                  <a16:creationId xmlns:a16="http://schemas.microsoft.com/office/drawing/2014/main" id="{7023A74E-89EB-48AA-A0D8-48E242B8D797}"/>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nvGrpSpPr>
          <p:cNvPr id="448" name="Group 447">
            <a:extLst>
              <a:ext uri="{FF2B5EF4-FFF2-40B4-BE49-F238E27FC236}">
                <a16:creationId xmlns:a16="http://schemas.microsoft.com/office/drawing/2014/main" id="{A16ABE9F-250E-4E75-AA09-00F0A71B57A2}"/>
              </a:ext>
            </a:extLst>
          </p:cNvPr>
          <p:cNvGrpSpPr/>
          <p:nvPr/>
        </p:nvGrpSpPr>
        <p:grpSpPr>
          <a:xfrm>
            <a:off x="10518198" y="4342839"/>
            <a:ext cx="272303" cy="397374"/>
            <a:chOff x="1103506" y="2567788"/>
            <a:chExt cx="405526" cy="591791"/>
          </a:xfrm>
        </p:grpSpPr>
        <p:sp>
          <p:nvSpPr>
            <p:cNvPr id="449" name="Freeform: Shape 448">
              <a:extLst>
                <a:ext uri="{FF2B5EF4-FFF2-40B4-BE49-F238E27FC236}">
                  <a16:creationId xmlns:a16="http://schemas.microsoft.com/office/drawing/2014/main" id="{499BECAC-0ED7-4BF5-9D3E-9653644167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50" name="Rectangle 449">
              <a:extLst>
                <a:ext uri="{FF2B5EF4-FFF2-40B4-BE49-F238E27FC236}">
                  <a16:creationId xmlns:a16="http://schemas.microsoft.com/office/drawing/2014/main" id="{7F22FF22-3BEA-456C-B2F5-B2E80FE7180B}"/>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Tree>
    <p:extLst>
      <p:ext uri="{BB962C8B-B14F-4D97-AF65-F5344CB8AC3E}">
        <p14:creationId xmlns:p14="http://schemas.microsoft.com/office/powerpoint/2010/main" val="1785704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4"/>
          <p:cNvSpPr>
            <a:spLocks noGrp="1"/>
          </p:cNvSpPr>
          <p:nvPr>
            <p:ph type="body" sz="quarter" idx="10"/>
          </p:nvPr>
        </p:nvSpPr>
        <p:spPr>
          <a:xfrm>
            <a:off x="275482" y="1612911"/>
            <a:ext cx="3716960" cy="1689848"/>
          </a:xfrm>
        </p:spPr>
        <p:txBody>
          <a:bodyPr/>
          <a:lstStyle/>
          <a:p>
            <a:r>
              <a:rPr lang="en-US"/>
              <a:t>Create a security policy for row-level security</a:t>
            </a:r>
          </a:p>
          <a:p>
            <a:pPr lvl="1"/>
            <a:r>
              <a:rPr lang="en-US"/>
              <a:t>The following examples demonstrate the use of the CREATE SECURITY POLICY syntax</a:t>
            </a:r>
          </a:p>
        </p:txBody>
      </p:sp>
      <p:sp>
        <p:nvSpPr>
          <p:cNvPr id="3" name="Title 2"/>
          <p:cNvSpPr>
            <a:spLocks noGrp="1"/>
          </p:cNvSpPr>
          <p:nvPr>
            <p:ph type="title"/>
          </p:nvPr>
        </p:nvSpPr>
        <p:spPr/>
        <p:txBody>
          <a:bodyPr/>
          <a:lstStyle/>
          <a:p>
            <a:r>
              <a:rPr lang="en-US"/>
              <a:t>RLS - Create a security policy</a:t>
            </a:r>
          </a:p>
        </p:txBody>
      </p:sp>
      <p:sp>
        <p:nvSpPr>
          <p:cNvPr id="13" name="Text Placeholder 3">
            <a:extLst>
              <a:ext uri="{FF2B5EF4-FFF2-40B4-BE49-F238E27FC236}">
                <a16:creationId xmlns:a16="http://schemas.microsoft.com/office/drawing/2014/main" id="{FF14D0F7-8161-4FE0-BBAD-33DE9677D943}"/>
              </a:ext>
            </a:extLst>
          </p:cNvPr>
          <p:cNvSpPr txBox="1">
            <a:spLocks/>
          </p:cNvSpPr>
          <p:nvPr/>
        </p:nvSpPr>
        <p:spPr>
          <a:xfrm>
            <a:off x="4619078" y="1612911"/>
            <a:ext cx="7709654" cy="4733432"/>
          </a:xfrm>
          <a:prstGeom prst="rect">
            <a:avLst/>
          </a:prstGeom>
          <a:noFill/>
          <a:ln w="12700">
            <a:solidFill>
              <a:schemeClr val="tx2"/>
            </a:solidFill>
          </a:ln>
        </p:spPr>
        <p:txBody>
          <a:bodyPr vert="horz" wrap="square" lIns="149217" tIns="93260" rIns="149217" bIns="9326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224">
                <a:solidFill>
                  <a:srgbClr val="008000"/>
                </a:solidFill>
              </a:rPr>
              <a:t>-- The following syntax creates a security policy with a filter predicate for the Customer table</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SECURITY</a:t>
            </a:r>
            <a:r>
              <a:rPr lang="en-US" sz="1224">
                <a:solidFill>
                  <a:srgbClr val="000000"/>
                </a:solidFill>
              </a:rPr>
              <a:t> </a:t>
            </a:r>
            <a:r>
              <a:rPr lang="en-US" sz="1224">
                <a:solidFill>
                  <a:srgbClr val="0000FF"/>
                </a:solidFill>
              </a:rPr>
              <a:t>POLICY</a:t>
            </a:r>
            <a:r>
              <a:rPr lang="en-US" sz="1224">
                <a:solidFill>
                  <a:srgbClr val="000000"/>
                </a:solidFill>
              </a:rPr>
              <a:t> [</a:t>
            </a:r>
            <a:r>
              <a:rPr lang="en-US" sz="1224" err="1">
                <a:solidFill>
                  <a:srgbClr val="000000"/>
                </a:solidFill>
              </a:rPr>
              <a:t>FederatedSecurityPolicy</a:t>
            </a:r>
            <a:r>
              <a:rPr lang="en-US" sz="1224">
                <a:solidFill>
                  <a:srgbClr val="000000"/>
                </a:solidFill>
              </a:rPr>
              <a:t>] </a:t>
            </a:r>
          </a:p>
          <a:p>
            <a:r>
              <a:rPr lang="en-US" sz="1224">
                <a:solidFill>
                  <a:srgbClr val="0000FF"/>
                </a:solidFill>
              </a:rPr>
              <a:t>ADD</a:t>
            </a:r>
            <a:r>
              <a:rPr lang="en-US" sz="1224">
                <a:solidFill>
                  <a:srgbClr val="000000"/>
                </a:solidFill>
              </a:rPr>
              <a:t> </a:t>
            </a:r>
            <a:r>
              <a:rPr lang="en-US" sz="1224">
                <a:solidFill>
                  <a:srgbClr val="0000FF"/>
                </a:solidFill>
              </a:rPr>
              <a:t>FILTER</a:t>
            </a:r>
            <a:r>
              <a:rPr lang="en-US" sz="1224">
                <a:solidFill>
                  <a:srgbClr val="000000"/>
                </a:solidFill>
              </a:rPr>
              <a:t> </a:t>
            </a:r>
            <a:r>
              <a:rPr lang="en-US" sz="1224">
                <a:solidFill>
                  <a:srgbClr val="0000FF"/>
                </a:solidFill>
              </a:rPr>
              <a:t>PREDICATE</a:t>
            </a:r>
            <a:r>
              <a:rPr lang="en-US" sz="1224">
                <a:solidFill>
                  <a:srgbClr val="000000"/>
                </a:solidFill>
              </a:rPr>
              <a:t> [</a:t>
            </a:r>
            <a:r>
              <a:rPr lang="en-US" sz="1224" err="1">
                <a:solidFill>
                  <a:srgbClr val="000000"/>
                </a:solidFill>
              </a:rPr>
              <a:t>rls</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fn_securitypredicate</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CustomerId</a:t>
            </a:r>
            <a:r>
              <a:rPr lang="en-US" sz="1224">
                <a:solidFill>
                  <a:srgbClr val="000000"/>
                </a:solidFill>
              </a:rPr>
              <a:t>]</a:t>
            </a:r>
            <a:r>
              <a:rPr lang="en-US" sz="1224">
                <a:solidFill>
                  <a:srgbClr val="808080"/>
                </a:solidFill>
              </a:rPr>
              <a:t>)</a:t>
            </a:r>
            <a:r>
              <a:rPr lang="en-US" sz="1224">
                <a:solidFill>
                  <a:srgbClr val="000000"/>
                </a:solidFill>
              </a:rPr>
              <a:t> </a:t>
            </a:r>
          </a:p>
          <a:p>
            <a:r>
              <a:rPr lang="en-US" sz="1224">
                <a:solidFill>
                  <a:srgbClr val="0000FF"/>
                </a:solidFill>
              </a:rPr>
              <a:t>ON</a:t>
            </a:r>
            <a:r>
              <a:rPr lang="en-US" sz="1224">
                <a:solidFill>
                  <a:srgbClr val="000000"/>
                </a:solidFill>
              </a:rPr>
              <a:t> [dbo]</a:t>
            </a:r>
            <a:r>
              <a:rPr lang="en-US" sz="1224">
                <a:solidFill>
                  <a:srgbClr val="808080"/>
                </a:solidFill>
              </a:rPr>
              <a:t>.</a:t>
            </a:r>
            <a:r>
              <a:rPr lang="en-US" sz="1224">
                <a:solidFill>
                  <a:srgbClr val="000000"/>
                </a:solidFill>
              </a:rPr>
              <a:t>[Customer]</a:t>
            </a:r>
            <a:r>
              <a:rPr lang="en-US" sz="1224">
                <a:solidFill>
                  <a:srgbClr val="808080"/>
                </a:solidFill>
              </a:rPr>
              <a:t>;</a:t>
            </a:r>
            <a:endParaRPr lang="en-US" sz="1224">
              <a:solidFill>
                <a:srgbClr val="000000"/>
              </a:solidFill>
            </a:endParaRPr>
          </a:p>
          <a:p>
            <a:endParaRPr lang="en-US" sz="1224">
              <a:solidFill>
                <a:srgbClr val="000000"/>
              </a:solidFill>
            </a:endParaRPr>
          </a:p>
          <a:p>
            <a:r>
              <a:rPr lang="en-US" sz="1224">
                <a:solidFill>
                  <a:srgbClr val="008000"/>
                </a:solidFill>
              </a:rPr>
              <a:t>-- Create a new schema and predicate function, which will use the application user ID stored in CONTEXT_INFO to filter rows.</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FUNCTION</a:t>
            </a:r>
            <a:r>
              <a:rPr lang="en-US" sz="1224">
                <a:solidFill>
                  <a:srgbClr val="000000"/>
                </a:solidFill>
              </a:rPr>
              <a:t> </a:t>
            </a:r>
            <a:r>
              <a:rPr lang="en-US" sz="1224" err="1">
                <a:solidFill>
                  <a:srgbClr val="000000"/>
                </a:solidFill>
              </a:rPr>
              <a:t>rls</a:t>
            </a:r>
            <a:r>
              <a:rPr lang="en-US" sz="1224" err="1">
                <a:solidFill>
                  <a:srgbClr val="808080"/>
                </a:solidFill>
              </a:rPr>
              <a:t>.</a:t>
            </a:r>
            <a:r>
              <a:rPr lang="en-US" sz="1224" err="1">
                <a:solidFill>
                  <a:srgbClr val="000000"/>
                </a:solidFill>
              </a:rPr>
              <a:t>fn_securitypredicate</a:t>
            </a:r>
            <a:r>
              <a:rPr lang="en-US" sz="1224">
                <a:solidFill>
                  <a:srgbClr val="0000FF"/>
                </a:solidFill>
              </a:rPr>
              <a:t> </a:t>
            </a:r>
            <a:r>
              <a:rPr lang="en-US" sz="1224">
                <a:solidFill>
                  <a:srgbClr val="808080"/>
                </a:solidFill>
              </a:rPr>
              <a:t>(</a:t>
            </a:r>
            <a:r>
              <a:rPr lang="en-US" sz="1224">
                <a:solidFill>
                  <a:srgbClr val="000000"/>
                </a:solidFill>
              </a:rPr>
              <a:t>@</a:t>
            </a:r>
            <a:r>
              <a:rPr lang="en-US" sz="1224" err="1">
                <a:solidFill>
                  <a:srgbClr val="000000"/>
                </a:solidFill>
              </a:rPr>
              <a:t>AppUserId</a:t>
            </a:r>
            <a:r>
              <a:rPr lang="en-US" sz="1224">
                <a:solidFill>
                  <a:srgbClr val="000000"/>
                </a:solidFill>
              </a:rPr>
              <a:t> </a:t>
            </a:r>
            <a:r>
              <a:rPr lang="en-US" sz="1224">
                <a:solidFill>
                  <a:srgbClr val="0000FF"/>
                </a:solidFill>
              </a:rPr>
              <a:t>int</a:t>
            </a:r>
            <a:r>
              <a:rPr lang="en-US" sz="1224">
                <a:solidFill>
                  <a:srgbClr val="808080"/>
                </a:solidFill>
              </a:rPr>
              <a:t>)</a:t>
            </a:r>
            <a:r>
              <a:rPr lang="en-US" sz="1224">
                <a:solidFill>
                  <a:srgbClr val="000000"/>
                </a:solidFill>
              </a:rPr>
              <a:t>     </a:t>
            </a:r>
          </a:p>
          <a:p>
            <a:r>
              <a:rPr lang="en-US" sz="1224">
                <a:solidFill>
                  <a:srgbClr val="0000FF"/>
                </a:solidFill>
              </a:rPr>
              <a:t>RETURNS</a:t>
            </a:r>
            <a:r>
              <a:rPr lang="en-US" sz="1224">
                <a:solidFill>
                  <a:srgbClr val="000000"/>
                </a:solidFill>
              </a:rPr>
              <a:t> </a:t>
            </a:r>
            <a:r>
              <a:rPr lang="en-US" sz="1224">
                <a:solidFill>
                  <a:srgbClr val="0000FF"/>
                </a:solidFill>
              </a:rPr>
              <a:t>TABLE</a:t>
            </a:r>
            <a:r>
              <a:rPr lang="en-US" sz="1224">
                <a:solidFill>
                  <a:srgbClr val="000000"/>
                </a:solidFill>
              </a:rPr>
              <a:t>     </a:t>
            </a:r>
          </a:p>
          <a:p>
            <a:r>
              <a:rPr lang="en-US" sz="1224">
                <a:solidFill>
                  <a:srgbClr val="0000FF"/>
                </a:solidFill>
              </a:rPr>
              <a:t>WITH</a:t>
            </a:r>
            <a:r>
              <a:rPr lang="en-US" sz="1224">
                <a:solidFill>
                  <a:srgbClr val="000000"/>
                </a:solidFill>
              </a:rPr>
              <a:t> </a:t>
            </a:r>
            <a:r>
              <a:rPr lang="en-US" sz="1224">
                <a:solidFill>
                  <a:srgbClr val="0000FF"/>
                </a:solidFill>
              </a:rPr>
              <a:t>SCHEMABINDING</a:t>
            </a:r>
            <a:r>
              <a:rPr lang="en-US" sz="1224">
                <a:solidFill>
                  <a:srgbClr val="000000"/>
                </a:solidFill>
              </a:rPr>
              <a:t> </a:t>
            </a:r>
          </a:p>
          <a:p>
            <a:r>
              <a:rPr lang="en-US" sz="1224">
                <a:solidFill>
                  <a:srgbClr val="0000FF"/>
                </a:solidFill>
              </a:rPr>
              <a:t>AS</a:t>
            </a:r>
            <a:r>
              <a:rPr lang="en-US" sz="1224">
                <a:solidFill>
                  <a:srgbClr val="000000"/>
                </a:solidFill>
              </a:rPr>
              <a:t>     </a:t>
            </a:r>
          </a:p>
          <a:p>
            <a:r>
              <a:rPr lang="en-US" sz="1224">
                <a:solidFill>
                  <a:srgbClr val="0000FF"/>
                </a:solidFill>
              </a:rPr>
              <a:t>RETURN </a:t>
            </a:r>
            <a:r>
              <a:rPr lang="en-US" sz="1224">
                <a:solidFill>
                  <a:srgbClr val="808080"/>
                </a:solidFill>
              </a:rPr>
              <a:t>(</a:t>
            </a:r>
            <a:endParaRPr lang="en-US" sz="1224">
              <a:solidFill>
                <a:srgbClr val="000000"/>
              </a:solidFill>
            </a:endParaRPr>
          </a:p>
          <a:p>
            <a:r>
              <a:rPr lang="en-US" sz="1224">
                <a:solidFill>
                  <a:srgbClr val="0000FF"/>
                </a:solidFill>
              </a:rPr>
              <a:t>SELECT</a:t>
            </a:r>
            <a:r>
              <a:rPr lang="en-US" sz="1224">
                <a:solidFill>
                  <a:srgbClr val="000000"/>
                </a:solidFill>
              </a:rPr>
              <a:t> 1 </a:t>
            </a:r>
            <a:r>
              <a:rPr lang="en-US" sz="1224">
                <a:solidFill>
                  <a:srgbClr val="0000FF"/>
                </a:solidFill>
              </a:rPr>
              <a:t>AS</a:t>
            </a:r>
            <a:r>
              <a:rPr lang="en-US" sz="1224">
                <a:solidFill>
                  <a:srgbClr val="000000"/>
                </a:solidFill>
              </a:rPr>
              <a:t> </a:t>
            </a:r>
            <a:r>
              <a:rPr lang="en-US" sz="1224" err="1">
                <a:solidFill>
                  <a:srgbClr val="000000"/>
                </a:solidFill>
              </a:rPr>
              <a:t>fn_securitypredicate_result</a:t>
            </a:r>
            <a:r>
              <a:rPr lang="en-US" sz="1224">
                <a:solidFill>
                  <a:srgbClr val="000000"/>
                </a:solidFill>
              </a:rPr>
              <a:t>     </a:t>
            </a:r>
          </a:p>
          <a:p>
            <a:r>
              <a:rPr lang="en-US" sz="1224">
                <a:solidFill>
                  <a:srgbClr val="0000FF"/>
                </a:solidFill>
              </a:rPr>
              <a:t>WHERE</a:t>
            </a:r>
            <a:r>
              <a:rPr lang="en-US" sz="1224">
                <a:solidFill>
                  <a:srgbClr val="000000"/>
                </a:solidFill>
              </a:rPr>
              <a:t>         </a:t>
            </a:r>
          </a:p>
          <a:p>
            <a:r>
              <a:rPr lang="en-US" sz="1224">
                <a:solidFill>
                  <a:srgbClr val="FF00FF"/>
                </a:solidFill>
              </a:rPr>
              <a:t>DATABASE_PRINCIPAL_ID</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DATABASE_PRINCIPAL_ID</a:t>
            </a:r>
            <a:r>
              <a:rPr lang="en-US" sz="1224">
                <a:solidFill>
                  <a:srgbClr val="808080"/>
                </a:solidFill>
              </a:rPr>
              <a:t>(</a:t>
            </a:r>
            <a:r>
              <a:rPr lang="en-US" sz="1224">
                <a:solidFill>
                  <a:srgbClr val="FF0000"/>
                </a:solidFill>
              </a:rPr>
              <a:t>'dbo'</a:t>
            </a:r>
            <a:r>
              <a:rPr lang="en-US" sz="1224">
                <a:solidFill>
                  <a:srgbClr val="808080"/>
                </a:solidFill>
              </a:rPr>
              <a:t>)</a:t>
            </a:r>
            <a:r>
              <a:rPr lang="en-US" sz="1224">
                <a:solidFill>
                  <a:srgbClr val="000000"/>
                </a:solidFill>
              </a:rPr>
              <a:t> </a:t>
            </a:r>
            <a:r>
              <a:rPr lang="en-US" sz="1224">
                <a:solidFill>
                  <a:srgbClr val="008000"/>
                </a:solidFill>
              </a:rPr>
              <a:t>-- application context         </a:t>
            </a:r>
            <a:endParaRPr lang="en-US" sz="1224">
              <a:solidFill>
                <a:srgbClr val="000000"/>
              </a:solidFill>
            </a:endParaRPr>
          </a:p>
          <a:p>
            <a:r>
              <a:rPr lang="en-US" sz="1224">
                <a:solidFill>
                  <a:srgbClr val="808080"/>
                </a:solidFill>
              </a:rPr>
              <a:t>AND</a:t>
            </a:r>
            <a:r>
              <a:rPr lang="en-US" sz="1224">
                <a:solidFill>
                  <a:srgbClr val="000000"/>
                </a:solidFill>
              </a:rPr>
              <a:t> </a:t>
            </a:r>
            <a:r>
              <a:rPr lang="en-US" sz="1224">
                <a:solidFill>
                  <a:srgbClr val="FF00FF"/>
                </a:solidFill>
              </a:rPr>
              <a:t>CONTEXT_INFO</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CONVERT</a:t>
            </a:r>
            <a:r>
              <a:rPr lang="en-US" sz="1224">
                <a:solidFill>
                  <a:srgbClr val="808080"/>
                </a:solidFill>
              </a:rPr>
              <a:t>(</a:t>
            </a:r>
            <a:r>
              <a:rPr lang="en-US" sz="1224">
                <a:solidFill>
                  <a:srgbClr val="0000FF"/>
                </a:solidFill>
              </a:rPr>
              <a:t>VARBINARY</a:t>
            </a:r>
            <a:r>
              <a:rPr lang="en-US" sz="1224">
                <a:solidFill>
                  <a:srgbClr val="808080"/>
                </a:solidFill>
              </a:rPr>
              <a:t>(</a:t>
            </a:r>
            <a:r>
              <a:rPr lang="en-US" sz="1224">
                <a:solidFill>
                  <a:srgbClr val="000000"/>
                </a:solidFill>
              </a:rPr>
              <a:t>128</a:t>
            </a:r>
            <a:r>
              <a:rPr lang="en-US" sz="1224">
                <a:solidFill>
                  <a:srgbClr val="808080"/>
                </a:solidFill>
              </a:rPr>
              <a:t>),</a:t>
            </a:r>
            <a:r>
              <a:rPr lang="en-US" sz="1224">
                <a:solidFill>
                  <a:srgbClr val="000000"/>
                </a:solidFill>
              </a:rPr>
              <a:t> @</a:t>
            </a:r>
            <a:r>
              <a:rPr lang="en-US" sz="1224" err="1">
                <a:solidFill>
                  <a:srgbClr val="000000"/>
                </a:solidFill>
              </a:rPr>
              <a:t>AppUserId</a:t>
            </a:r>
            <a:r>
              <a:rPr lang="en-US" sz="1224">
                <a:solidFill>
                  <a:srgbClr val="808080"/>
                </a:solidFill>
              </a:rPr>
              <a:t>));</a:t>
            </a:r>
            <a:r>
              <a:rPr lang="en-US" sz="1224">
                <a:solidFill>
                  <a:srgbClr val="000000"/>
                </a:solidFill>
              </a:rPr>
              <a:t> </a:t>
            </a:r>
          </a:p>
          <a:p>
            <a:r>
              <a:rPr lang="en-US" sz="1224">
                <a:solidFill>
                  <a:srgbClr val="0000FF"/>
                </a:solidFill>
              </a:rPr>
              <a:t>GO</a:t>
            </a:r>
            <a:endParaRPr lang="en-US" sz="1224">
              <a:solidFill>
                <a:srgbClr val="000000"/>
              </a:solidFill>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030260" y="2420525"/>
            <a:ext cx="3720172"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3406592" y="2652480"/>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9422973" y="250555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5420373" cy="1819088"/>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FUNCTION</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 </a:t>
            </a:r>
            <a:r>
              <a:rPr lang="en-US" sz="1122">
                <a:solidFill>
                  <a:srgbClr val="0000FF"/>
                </a:solidFill>
                <a:latin typeface="Consolas" panose="020B0609020204030204" pitchFamily="49" charset="0"/>
              </a:rPr>
              <a:t>int</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RETURNS</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SCHEMABINDING</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AS</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SELECT</a:t>
            </a:r>
            <a:r>
              <a:rPr lang="en-US" sz="1122">
                <a:solidFill>
                  <a:srgbClr val="000000"/>
                </a:solidFill>
                <a:latin typeface="Consolas" panose="020B0609020204030204" pitchFamily="49" charset="0"/>
              </a:rPr>
              <a:t> 1 </a:t>
            </a:r>
            <a:r>
              <a:rPr lang="en-US" sz="1122">
                <a:solidFill>
                  <a:srgbClr val="0000FF"/>
                </a:solidFill>
                <a:latin typeface="Consolas" panose="020B0609020204030204" pitchFamily="49" charset="0"/>
              </a:rPr>
              <a:t>as</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fn_securitypredicate_result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FROM</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StaffDuties</a:t>
            </a:r>
            <a:r>
              <a:rPr lang="en-US" sz="1122">
                <a:solidFill>
                  <a:srgbClr val="000000"/>
                </a:solidFill>
                <a:latin typeface="Consolas" panose="020B0609020204030204" pitchFamily="49" charset="0"/>
              </a:rPr>
              <a:t> d </a:t>
            </a:r>
            <a:r>
              <a:rPr lang="en-US" sz="1122">
                <a:solidFill>
                  <a:srgbClr val="808080"/>
                </a:solidFill>
                <a:latin typeface="Consolas" panose="020B0609020204030204" pitchFamily="49" charset="0"/>
              </a:rPr>
              <a:t>INNER</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JOIN</a:t>
            </a:r>
            <a:r>
              <a:rPr lang="en-US" sz="1122">
                <a:solidFill>
                  <a:srgbClr val="000000"/>
                </a:solidFill>
                <a:latin typeface="Consolas" panose="020B0609020204030204" pitchFamily="49" charset="0"/>
              </a:rPr>
              <a:t> Employees e </a:t>
            </a:r>
          </a:p>
          <a:p>
            <a:r>
              <a:rPr lang="fi-FI" sz="1122">
                <a:solidFill>
                  <a:srgbClr val="000000"/>
                </a:solidFill>
                <a:latin typeface="Consolas" panose="020B0609020204030204" pitchFamily="49" charset="0"/>
              </a:rPr>
              <a:t>        </a:t>
            </a:r>
            <a:r>
              <a:rPr lang="fi-FI" sz="1122">
                <a:solidFill>
                  <a:srgbClr val="0000FF"/>
                </a:solidFill>
                <a:latin typeface="Consolas" panose="020B0609020204030204" pitchFamily="49" charset="0"/>
              </a:rPr>
              <a:t>ON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e</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WHERE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e</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UserSID</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FF00FF"/>
                </a:solidFill>
                <a:latin typeface="Consolas" panose="020B0609020204030204" pitchFamily="49" charset="0"/>
              </a:rPr>
              <a:t>SUSER_SID</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AND</a:t>
            </a:r>
            <a:r>
              <a:rPr lang="en-US" sz="1122">
                <a:solidFill>
                  <a:srgbClr val="000000"/>
                </a:solidFill>
                <a:latin typeface="Consolas" panose="020B0609020204030204" pitchFamily="49" charset="0"/>
              </a:rPr>
              <a:t> @wing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endParaRPr lang="en-US" sz="1122">
              <a:solidFill>
                <a:srgbClr val="000000"/>
              </a:solidFill>
              <a:latin typeface="Consolas" panose="020B0609020204030204" pitchFamily="49" charset="0"/>
            </a:endParaRPr>
          </a:p>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SECURITY</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POLICY</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SecPol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ADD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FILTER</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PREDICATE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000000"/>
                </a:solidFill>
                <a:latin typeface="Consolas" panose="020B0609020204030204" pitchFamily="49" charset="0"/>
              </a:rPr>
              <a:t> Patients</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 </a:t>
            </a:r>
            <a:r>
              <a:rPr lang="en-US" sz="1122">
                <a:solidFill>
                  <a:srgbClr val="808080"/>
                </a:solidFill>
                <a:latin typeface="Consolas" panose="020B0609020204030204" pitchFamily="49" charset="0"/>
              </a:rPr>
              <a:t>(</a:t>
            </a:r>
            <a:r>
              <a:rPr lang="en-US" sz="1122">
                <a:solidFill>
                  <a:srgbClr val="0000FF"/>
                </a:solidFill>
                <a:latin typeface="Consolas" panose="020B0609020204030204" pitchFamily="49" charset="0"/>
              </a:rPr>
              <a:t>STATE</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7" name="Rectangle 6"/>
          <p:cNvSpPr/>
          <p:nvPr/>
        </p:nvSpPr>
        <p:spPr bwMode="auto">
          <a:xfrm>
            <a:off x="5458357" y="2981769"/>
            <a:ext cx="1020393" cy="8874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24" kern="0">
                <a:solidFill>
                  <a:srgbClr val="0072C6"/>
                </a:solidFill>
                <a:latin typeface="Segoe UI"/>
              </a:rPr>
              <a:t>Filter</a:t>
            </a:r>
            <a:br>
              <a:rPr lang="en-US" sz="1224" kern="0">
                <a:solidFill>
                  <a:srgbClr val="0072C6"/>
                </a:solidFill>
                <a:latin typeface="Segoe UI"/>
              </a:rPr>
            </a:br>
            <a:r>
              <a:rPr lang="en-US" sz="1224" kern="0">
                <a:solidFill>
                  <a:srgbClr val="0072C6"/>
                </a:solidFill>
                <a:latin typeface="Segoe UI"/>
              </a:rPr>
              <a:t>Predicate:</a:t>
            </a:r>
          </a:p>
          <a:p>
            <a:pPr algn="ctr" defTabSz="932114" fontAlgn="base">
              <a:spcBef>
                <a:spcPct val="0"/>
              </a:spcBef>
              <a:spcAft>
                <a:spcPct val="0"/>
              </a:spcAft>
              <a:defRPr/>
            </a:pPr>
            <a:r>
              <a:rPr lang="en-US" sz="1224" kern="0">
                <a:solidFill>
                  <a:srgbClr val="0072C6"/>
                </a:solidFill>
                <a:latin typeface="Segoe UI"/>
              </a:rPr>
              <a:t>INNER </a:t>
            </a:r>
            <a:br>
              <a:rPr lang="en-US" sz="1224" kern="0">
                <a:solidFill>
                  <a:srgbClr val="0072C6"/>
                </a:solidFill>
                <a:latin typeface="Segoe UI"/>
              </a:rPr>
            </a:br>
            <a:r>
              <a:rPr lang="en-US" sz="1224" kern="0">
                <a:solidFill>
                  <a:srgbClr val="0072C6"/>
                </a:solidFill>
                <a:latin typeface="Segoe UI"/>
              </a:rPr>
              <a:t>JOIN…</a:t>
            </a:r>
          </a:p>
        </p:txBody>
      </p:sp>
      <p:sp>
        <p:nvSpPr>
          <p:cNvPr id="18" name="Rectangle 17"/>
          <p:cNvSpPr/>
          <p:nvPr/>
        </p:nvSpPr>
        <p:spPr bwMode="auto">
          <a:xfrm>
            <a:off x="3867711" y="2983769"/>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Security policy</a:t>
            </a:r>
          </a:p>
        </p:txBody>
      </p:sp>
      <p:sp>
        <p:nvSpPr>
          <p:cNvPr id="17" name="Rectangle 16"/>
          <p:cNvSpPr/>
          <p:nvPr/>
        </p:nvSpPr>
        <p:spPr>
          <a:xfrm>
            <a:off x="1206752" y="4896981"/>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3682114" y="467132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filter predicate and security policy in T-SQL, binding the predicate to the Patients table</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464746" y="3568443"/>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a:endCxn id="17" idx="0"/>
          </p:cNvCxnSpPr>
          <p:nvPr/>
        </p:nvCxnSpPr>
        <p:spPr>
          <a:xfrm>
            <a:off x="1769480" y="3896912"/>
            <a:ext cx="0" cy="100006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Security policy transparently rewrites query to apply filter predicate</a:t>
            </a:r>
          </a:p>
        </p:txBody>
      </p:sp>
      <p:sp>
        <p:nvSpPr>
          <p:cNvPr id="42" name="TextBox 41"/>
          <p:cNvSpPr txBox="1"/>
          <p:nvPr/>
        </p:nvSpPr>
        <p:spPr>
          <a:xfrm>
            <a:off x="7073503" y="5016435"/>
            <a:ext cx="5024739" cy="461766"/>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p>
          <a:p>
            <a:r>
              <a:rPr lang="en-US" sz="1122">
                <a:solidFill>
                  <a:srgbClr val="000000"/>
                </a:solidFill>
              </a:rPr>
              <a:t>   SEMIJOIN </a:t>
            </a:r>
            <a:r>
              <a:rPr lang="en-US" sz="1122">
                <a:solidFill>
                  <a:srgbClr val="808080"/>
                </a:solidFill>
              </a:rPr>
              <a:t>APPLY</a:t>
            </a:r>
            <a:r>
              <a:rPr lang="en-US" sz="1122">
                <a:solidFill>
                  <a:srgbClr val="000000"/>
                </a:solidFill>
              </a:rPr>
              <a:t> </a:t>
            </a:r>
            <a:r>
              <a:rPr lang="en-US" sz="1122" err="1">
                <a:solidFill>
                  <a:srgbClr val="000000"/>
                </a:solidFill>
              </a:rPr>
              <a:t>dbo</a:t>
            </a:r>
            <a:r>
              <a:rPr lang="en-US" sz="1122" err="1">
                <a:solidFill>
                  <a:srgbClr val="808080"/>
                </a:solidFill>
              </a:rPr>
              <a:t>.</a:t>
            </a:r>
            <a:r>
              <a:rPr lang="en-US" sz="1122" err="1">
                <a:solidFill>
                  <a:srgbClr val="000000"/>
                </a:solidFill>
              </a:rPr>
              <a:t>fn_securitypredicate</a:t>
            </a:r>
            <a:r>
              <a:rPr lang="en-US" sz="1122">
                <a:solidFill>
                  <a:srgbClr val="808080"/>
                </a:solidFill>
              </a:rPr>
              <a:t>(</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kern="0">
              <a:solidFill>
                <a:srgbClr val="505050"/>
              </a:solidFill>
            </a:endParaRPr>
          </a:p>
        </p:txBody>
      </p:sp>
      <p:sp>
        <p:nvSpPr>
          <p:cNvPr id="43" name="TextBox 42"/>
          <p:cNvSpPr txBox="1"/>
          <p:nvPr/>
        </p:nvSpPr>
        <p:spPr>
          <a:xfrm>
            <a:off x="7068894" y="5837839"/>
            <a:ext cx="5029348" cy="637547"/>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Patients</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StaffDuties</a:t>
            </a:r>
            <a:r>
              <a:rPr lang="en-US" sz="1122">
                <a:solidFill>
                  <a:srgbClr val="000000"/>
                </a:solidFill>
              </a:rPr>
              <a:t> d </a:t>
            </a:r>
            <a:r>
              <a:rPr lang="en-US" sz="1122">
                <a:solidFill>
                  <a:srgbClr val="808080"/>
                </a:solidFill>
              </a:rPr>
              <a:t>INNER</a:t>
            </a:r>
            <a:r>
              <a:rPr lang="en-US" sz="1122">
                <a:solidFill>
                  <a:srgbClr val="000000"/>
                </a:solidFill>
              </a:rPr>
              <a:t> </a:t>
            </a:r>
            <a:r>
              <a:rPr lang="en-US" sz="1122">
                <a:solidFill>
                  <a:srgbClr val="808080"/>
                </a:solidFill>
              </a:rPr>
              <a:t>JOIN</a:t>
            </a:r>
            <a:r>
              <a:rPr lang="en-US" sz="1122">
                <a:solidFill>
                  <a:srgbClr val="000000"/>
                </a:solidFill>
              </a:rPr>
              <a:t> Employees e </a:t>
            </a:r>
            <a:r>
              <a:rPr lang="en-US" sz="1122"/>
              <a:t>ON </a:t>
            </a:r>
            <a:r>
              <a:rPr lang="en-US" sz="1122">
                <a:solidFill>
                  <a:srgbClr val="808080"/>
                </a:solidFill>
              </a:rPr>
              <a:t>(</a:t>
            </a:r>
            <a:r>
              <a:rPr lang="en-US" sz="1122" err="1">
                <a:solidFill>
                  <a:srgbClr val="000000"/>
                </a:solidFill>
              </a:rPr>
              <a:t>d</a:t>
            </a:r>
            <a:r>
              <a:rPr lang="en-US" sz="1122" err="1">
                <a:solidFill>
                  <a:srgbClr val="808080"/>
                </a:solidFill>
              </a:rPr>
              <a:t>.</a:t>
            </a:r>
            <a:r>
              <a:rPr lang="en-US" sz="1122" err="1">
                <a:solidFill>
                  <a:srgbClr val="000000"/>
                </a:solidFill>
              </a:rPr>
              <a:t>EmpId</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EmpId</a:t>
            </a:r>
            <a:r>
              <a:rPr lang="en-US" sz="1122">
                <a:solidFill>
                  <a:srgbClr val="808080"/>
                </a:solidFill>
              </a:rPr>
              <a:t>)</a:t>
            </a:r>
            <a:r>
              <a:rPr lang="en-US" sz="1122">
                <a:solidFill>
                  <a:srgbClr val="000000"/>
                </a:solidFill>
              </a:rPr>
              <a:t> </a:t>
            </a:r>
          </a:p>
          <a:p>
            <a:r>
              <a:rPr lang="en-US" sz="1122">
                <a:solidFill>
                  <a:srgbClr val="000000"/>
                </a:solidFill>
              </a:rPr>
              <a:t>   </a:t>
            </a:r>
            <a:r>
              <a:rPr lang="en-US" sz="1122"/>
              <a:t>WHERE</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UserSID</a:t>
            </a:r>
            <a:r>
              <a:rPr lang="en-US" sz="1122">
                <a:solidFill>
                  <a:srgbClr val="000000"/>
                </a:solidFill>
              </a:rPr>
              <a:t> </a:t>
            </a:r>
            <a:r>
              <a:rPr lang="en-US" sz="1122">
                <a:solidFill>
                  <a:srgbClr val="808080"/>
                </a:solidFill>
              </a:rPr>
              <a:t>=</a:t>
            </a:r>
            <a:r>
              <a:rPr lang="en-US" sz="1122">
                <a:solidFill>
                  <a:srgbClr val="000000"/>
                </a:solidFill>
              </a:rPr>
              <a:t> </a:t>
            </a:r>
            <a:r>
              <a:rPr lang="en-US" sz="1122">
                <a:solidFill>
                  <a:srgbClr val="FF00FF"/>
                </a:solidFill>
              </a:rPr>
              <a:t>SUSER_SID</a:t>
            </a:r>
            <a:r>
              <a:rPr lang="en-US" sz="1122">
                <a:solidFill>
                  <a:srgbClr val="808080"/>
                </a:solidFill>
              </a:rPr>
              <a:t>()</a:t>
            </a:r>
            <a:r>
              <a:rPr lang="en-US" sz="1122">
                <a:solidFill>
                  <a:srgbClr val="000000"/>
                </a:solidFill>
              </a:rPr>
              <a:t> </a:t>
            </a:r>
            <a:r>
              <a:rPr lang="en-US" sz="1122">
                <a:solidFill>
                  <a:srgbClr val="808080"/>
                </a:solidFill>
              </a:rPr>
              <a:t>AND</a:t>
            </a:r>
            <a:r>
              <a:rPr lang="en-US" sz="1122">
                <a:solidFill>
                  <a:srgbClr val="000000"/>
                </a:solidFill>
              </a:rPr>
              <a:t> </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d</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463626" y="2605357"/>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746053" y="1770414"/>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a:stCxn id="18" idx="2"/>
          </p:cNvCxnSpPr>
          <p:nvPr/>
        </p:nvCxnSpPr>
        <p:spPr>
          <a:xfrm>
            <a:off x="4411280" y="3871539"/>
            <a:ext cx="0" cy="68492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a:endCxn id="42" idx="0"/>
          </p:cNvCxnSpPr>
          <p:nvPr/>
        </p:nvCxnSpPr>
        <p:spPr>
          <a:xfrm>
            <a:off x="9585872" y="4556003"/>
            <a:ext cx="0" cy="46043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165202-EEEB-4864-B902-8DF97A84C07E}"/>
              </a:ext>
            </a:extLst>
          </p:cNvPr>
          <p:cNvCxnSpPr>
            <a:cxnSpLocks/>
          </p:cNvCxnSpPr>
          <p:nvPr/>
        </p:nvCxnSpPr>
        <p:spPr>
          <a:xfrm>
            <a:off x="9585872" y="5477597"/>
            <a:ext cx="0" cy="29810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8220" y="5356889"/>
            <a:ext cx="1913911" cy="267958"/>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highlight>
                  <a:srgbClr val="FFFFFF"/>
                </a:highlight>
              </a:rPr>
              <a:t>SELECT</a:t>
            </a:r>
            <a:r>
              <a:rPr lang="en-US" sz="1122">
                <a:solidFill>
                  <a:srgbClr val="000000"/>
                </a:solidFill>
                <a:highlight>
                  <a:srgbClr val="FFFFFF"/>
                </a:highlight>
              </a:rPr>
              <a:t> </a:t>
            </a:r>
            <a:r>
              <a:rPr lang="en-US" sz="1122">
                <a:solidFill>
                  <a:srgbClr val="808080"/>
                </a:solidFill>
                <a:highlight>
                  <a:srgbClr val="FFFFFF"/>
                </a:highlight>
              </a:rPr>
              <a:t>*</a:t>
            </a:r>
            <a:r>
              <a:rPr lang="en-US" sz="1122">
                <a:solidFill>
                  <a:srgbClr val="000000"/>
                </a:solidFill>
                <a:highlight>
                  <a:srgbClr val="FFFFFF"/>
                </a:highlight>
              </a:rPr>
              <a:t> </a:t>
            </a:r>
            <a:r>
              <a:rPr lang="en-US" sz="1122">
                <a:highlight>
                  <a:srgbClr val="FFFFFF"/>
                </a:highlight>
              </a:rPr>
              <a:t>FROM</a:t>
            </a:r>
            <a:r>
              <a:rPr lang="en-US" sz="1122">
                <a:solidFill>
                  <a:srgbClr val="000000"/>
                </a:solidFill>
                <a:highlight>
                  <a:srgbClr val="FFFFFF"/>
                </a:highlight>
              </a:rPr>
              <a:t> Patients</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478750" y="3425494"/>
            <a:ext cx="543365"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795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520298"/>
          </a:xfrm>
        </p:spPr>
        <p:txBody>
          <a:bodyPr/>
          <a:lstStyle/>
          <a:p>
            <a:pPr lvl="1"/>
            <a:r>
              <a:rPr lang="en-US" sz="2040">
                <a:solidFill>
                  <a:srgbClr val="0078D7"/>
                </a:solidFill>
              </a:rPr>
              <a:t>Overview</a:t>
            </a:r>
            <a:endParaRPr lang="en-US" sz="1836"/>
          </a:p>
          <a:p>
            <a:pPr lvl="1"/>
            <a:r>
              <a:rPr lang="en-US" sz="1836"/>
              <a:t>Control access of specific columns in a database table based on customer’s group membership or execution context</a:t>
            </a:r>
          </a:p>
          <a:p>
            <a:pPr lvl="1"/>
            <a:r>
              <a:rPr lang="en-US" sz="1836"/>
              <a:t>Simplifies the design and implementation of security by putting restriction logic in database tier as opposed to application tier</a:t>
            </a:r>
          </a:p>
          <a:p>
            <a:pPr lvl="1"/>
            <a:r>
              <a:rPr lang="en-US" sz="1836"/>
              <a:t>Administer via GRANT T-SQL statement</a:t>
            </a:r>
          </a:p>
          <a:p>
            <a:pPr lvl="1"/>
            <a:r>
              <a:rPr lang="en-US" sz="1836"/>
              <a:t>Both Azure Active Directory (AAD) and SQL authentication are supported</a:t>
            </a:r>
          </a:p>
        </p:txBody>
      </p:sp>
      <p:sp>
        <p:nvSpPr>
          <p:cNvPr id="3" name="Title 2"/>
          <p:cNvSpPr>
            <a:spLocks noGrp="1"/>
          </p:cNvSpPr>
          <p:nvPr>
            <p:ph type="title"/>
          </p:nvPr>
        </p:nvSpPr>
        <p:spPr/>
        <p:txBody>
          <a:bodyPr/>
          <a:lstStyle/>
          <a:p>
            <a:pPr lvl="0"/>
            <a:r>
              <a:rPr lang="en-US"/>
              <a:t>COLUMN-level security (CLS)</a:t>
            </a:r>
          </a:p>
        </p:txBody>
      </p:sp>
      <p:pic>
        <p:nvPicPr>
          <p:cNvPr id="4098" name="Picture 2" descr="cls">
            <a:extLst>
              <a:ext uri="{FF2B5EF4-FFF2-40B4-BE49-F238E27FC236}">
                <a16:creationId xmlns:a16="http://schemas.microsoft.com/office/drawing/2014/main" id="{11D90DB5-B0DD-4DE2-9693-3AFC17B7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29" y="1748631"/>
            <a:ext cx="5627832" cy="26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97632" y="2420525"/>
            <a:ext cx="2452800"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4441081" y="2585475"/>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8911418" y="244643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4987637" cy="1503075"/>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Patients</a:t>
            </a:r>
            <a:r>
              <a:rPr lang="en-US" sz="1122">
                <a:solidFill>
                  <a:srgbClr val="0000FF"/>
                </a:solidFill>
                <a:latin typeface="Consolas" panose="020B0609020204030204" pitchFamily="49" charset="0"/>
              </a:rPr>
              <a:t> </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PatientID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int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IDENTITY</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FirstName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SSN </a:t>
            </a:r>
            <a:r>
              <a:rPr lang="en-US" sz="1122">
                <a:solidFill>
                  <a:srgbClr val="0000FF"/>
                </a:solidFill>
                <a:latin typeface="Consolas" panose="020B0609020204030204" pitchFamily="49" charset="0"/>
              </a:rPr>
              <a:t>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9</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LastName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Phone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12</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Email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18" name="Rectangle 17"/>
          <p:cNvSpPr/>
          <p:nvPr/>
        </p:nvSpPr>
        <p:spPr bwMode="auto">
          <a:xfrm>
            <a:off x="4965638" y="4531947"/>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Permission policy</a:t>
            </a:r>
          </a:p>
        </p:txBody>
      </p:sp>
      <p:sp>
        <p:nvSpPr>
          <p:cNvPr id="17" name="Rectangle 16"/>
          <p:cNvSpPr/>
          <p:nvPr/>
        </p:nvSpPr>
        <p:spPr>
          <a:xfrm>
            <a:off x="1454731" y="4484306"/>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4806446" y="292244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permission policy in T-SQL, binding the policy to the Patients table on a specific group</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714837" y="3558872"/>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p:cNvCxnSpPr>
          <p:nvPr/>
        </p:nvCxnSpPr>
        <p:spPr>
          <a:xfrm>
            <a:off x="2019523" y="3855373"/>
            <a:ext cx="0" cy="54266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Permission policy prevents access on sensitive data</a:t>
            </a:r>
          </a:p>
        </p:txBody>
      </p:sp>
      <p:sp>
        <p:nvSpPr>
          <p:cNvPr id="42" name="TextBox 41"/>
          <p:cNvSpPr txBox="1"/>
          <p:nvPr/>
        </p:nvSpPr>
        <p:spPr>
          <a:xfrm>
            <a:off x="7022115" y="4643450"/>
            <a:ext cx="5024739" cy="650239"/>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GRANT</a:t>
            </a:r>
            <a:r>
              <a:rPr lang="en-US" sz="1122">
                <a:solidFill>
                  <a:srgbClr val="000000"/>
                </a:solidFill>
              </a:rPr>
              <a:t> </a:t>
            </a:r>
            <a:r>
              <a:rPr lang="en-US" sz="1122"/>
              <a:t>SELECT</a:t>
            </a:r>
            <a:r>
              <a:rPr lang="en-US" sz="1122">
                <a:solidFill>
                  <a:srgbClr val="000000"/>
                </a:solidFill>
              </a:rPr>
              <a:t> </a:t>
            </a:r>
            <a:r>
              <a:rPr lang="en-US" sz="1122"/>
              <a:t>ON</a:t>
            </a:r>
            <a:r>
              <a:rPr lang="en-US" sz="1122">
                <a:solidFill>
                  <a:srgbClr val="000000"/>
                </a:solidFill>
              </a:rPr>
              <a:t> Patients</a:t>
            </a:r>
            <a:r>
              <a:rPr lang="en-US" sz="1122"/>
              <a:t> </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PatientID</a:t>
            </a:r>
            <a:r>
              <a:rPr lang="en-US" sz="1122">
                <a:solidFill>
                  <a:srgbClr val="808080"/>
                </a:solidFill>
              </a:rPr>
              <a:t>,</a:t>
            </a:r>
            <a:r>
              <a:rPr lang="en-US" sz="1122">
                <a:solidFill>
                  <a:srgbClr val="000000"/>
                </a:solidFill>
              </a:rPr>
              <a:t> FirstName</a:t>
            </a:r>
            <a:r>
              <a:rPr lang="en-US" sz="1122">
                <a:solidFill>
                  <a:srgbClr val="808080"/>
                </a:solidFill>
              </a:rPr>
              <a:t>,</a:t>
            </a:r>
            <a:r>
              <a:rPr lang="en-US" sz="1122">
                <a:solidFill>
                  <a:srgbClr val="000000"/>
                </a:solidFill>
              </a:rPr>
              <a:t> </a:t>
            </a:r>
            <a:r>
              <a:rPr lang="en-US" sz="1122" err="1">
                <a:solidFill>
                  <a:srgbClr val="000000"/>
                </a:solidFill>
              </a:rPr>
              <a:t>LastName</a:t>
            </a:r>
            <a:r>
              <a:rPr lang="en-US" sz="1122">
                <a:solidFill>
                  <a:srgbClr val="808080"/>
                </a:solidFill>
              </a:rPr>
              <a:t>,</a:t>
            </a:r>
            <a:r>
              <a:rPr lang="en-US" sz="1122">
                <a:solidFill>
                  <a:srgbClr val="000000"/>
                </a:solidFill>
              </a:rPr>
              <a:t> Phone</a:t>
            </a:r>
            <a:r>
              <a:rPr lang="en-US" sz="1122">
                <a:solidFill>
                  <a:srgbClr val="808080"/>
                </a:solidFill>
              </a:rPr>
              <a:t>,</a:t>
            </a:r>
            <a:r>
              <a:rPr lang="en-US" sz="1122">
                <a:solidFill>
                  <a:srgbClr val="000000"/>
                </a:solidFill>
              </a:rPr>
              <a:t> Email</a:t>
            </a:r>
          </a:p>
          <a:p>
            <a:r>
              <a:rPr lang="en-US" sz="1122">
                <a:solidFill>
                  <a:srgbClr val="808080"/>
                </a:solidFill>
              </a:rPr>
              <a:t>)</a:t>
            </a:r>
            <a:r>
              <a:rPr lang="en-US" sz="1122">
                <a:solidFill>
                  <a:srgbClr val="000000"/>
                </a:solidFill>
              </a:rPr>
              <a:t> </a:t>
            </a:r>
            <a:r>
              <a:rPr lang="en-US" sz="1122"/>
              <a:t>TO</a:t>
            </a:r>
            <a:r>
              <a:rPr lang="en-US" sz="1122">
                <a:solidFill>
                  <a:srgbClr val="000000"/>
                </a:solidFill>
              </a:rPr>
              <a:t> Nurse</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CLS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742732" y="2607028"/>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234498" y="1767550"/>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p:cNvCxnSpPr>
          <p:nvPr/>
        </p:nvCxnSpPr>
        <p:spPr>
          <a:xfrm flipV="1">
            <a:off x="5503103" y="4193111"/>
            <a:ext cx="0" cy="33883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p:cNvCxnSpPr>
          <p:nvPr/>
        </p:nvCxnSpPr>
        <p:spPr>
          <a:xfrm>
            <a:off x="9515933" y="4298341"/>
            <a:ext cx="0" cy="34510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926" y="4814540"/>
            <a:ext cx="3791023" cy="1232792"/>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224"/>
              <a:t>SELECT * FROM Membership;</a:t>
            </a:r>
          </a:p>
          <a:p>
            <a:pPr lvl="0">
              <a:defRPr/>
            </a:pPr>
            <a:endParaRPr lang="en-US" sz="1122" kern="0">
              <a:solidFill>
                <a:srgbClr val="505050"/>
              </a:solidFill>
            </a:endParaRPr>
          </a:p>
          <a:p>
            <a:pPr lvl="0">
              <a:defRPr/>
            </a:pPr>
            <a:r>
              <a:rPr lang="en-US" sz="1122" kern="0">
                <a:solidFill>
                  <a:srgbClr val="505050"/>
                </a:solidFill>
              </a:rPr>
              <a:t>Msg 230, Level 14, State 1, Line 12</a:t>
            </a:r>
          </a:p>
          <a:p>
            <a:pPr lvl="0">
              <a:defRPr/>
            </a:pPr>
            <a:r>
              <a:rPr lang="en-US" sz="1122" kern="0">
                <a:solidFill>
                  <a:srgbClr val="505050"/>
                </a:solidFill>
              </a:rPr>
              <a:t>The SELECT permission was denied on the column 'SSN' of the object 'Membership', database '</a:t>
            </a:r>
            <a:r>
              <a:rPr lang="en-US" sz="1122" kern="0" err="1">
                <a:solidFill>
                  <a:srgbClr val="505050"/>
                </a:solidFill>
              </a:rPr>
              <a:t>CLS_TestDW</a:t>
            </a:r>
            <a:r>
              <a:rPr lang="en-US" sz="1122" kern="0">
                <a:solidFill>
                  <a:srgbClr val="505050"/>
                </a:solidFill>
              </a:rPr>
              <a:t>', schema 'dbo'.</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260707" y="3425494"/>
            <a:ext cx="76140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C2DB68-7BBE-4249-8B89-124D7922600B}"/>
              </a:ext>
            </a:extLst>
          </p:cNvPr>
          <p:cNvSpPr txBox="1"/>
          <p:nvPr/>
        </p:nvSpPr>
        <p:spPr>
          <a:xfrm>
            <a:off x="7113265" y="5310389"/>
            <a:ext cx="4936134"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Allow ‘Nurse’ to access all columns except for sensitive SSN column</a:t>
            </a:r>
          </a:p>
        </p:txBody>
      </p:sp>
      <p:cxnSp>
        <p:nvCxnSpPr>
          <p:cNvPr id="68" name="Straight Arrow Connector 67">
            <a:extLst>
              <a:ext uri="{FF2B5EF4-FFF2-40B4-BE49-F238E27FC236}">
                <a16:creationId xmlns:a16="http://schemas.microsoft.com/office/drawing/2014/main" id="{E7C3F7CA-678B-4CC8-B9F2-F009F9370B9F}"/>
              </a:ext>
            </a:extLst>
          </p:cNvPr>
          <p:cNvCxnSpPr>
            <a:cxnSpLocks/>
          </p:cNvCxnSpPr>
          <p:nvPr/>
        </p:nvCxnSpPr>
        <p:spPr>
          <a:xfrm flipH="1">
            <a:off x="6052776" y="4960404"/>
            <a:ext cx="96934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85F4B3-E484-4FFC-9DB9-42B24DFF624F}"/>
              </a:ext>
            </a:extLst>
          </p:cNvPr>
          <p:cNvSpPr txBox="1"/>
          <p:nvPr/>
        </p:nvSpPr>
        <p:spPr>
          <a:xfrm>
            <a:off x="650519" y="6064156"/>
            <a:ext cx="2775790" cy="439988"/>
          </a:xfrm>
          <a:prstGeom prst="rect">
            <a:avLst/>
          </a:prstGeom>
          <a:noFill/>
        </p:spPr>
        <p:txBody>
          <a:bodyPr wrap="square" lIns="93260" tIns="46630" rIns="93260" bIns="46630" rtlCol="0">
            <a:spAutoFit/>
          </a:bodyPr>
          <a:lstStyle/>
          <a:p>
            <a:pPr defTabSz="932597">
              <a:lnSpc>
                <a:spcPct val="90000"/>
              </a:lnSpc>
              <a:spcAft>
                <a:spcPts val="600"/>
              </a:spcAft>
              <a:defRPr/>
            </a:pPr>
            <a:r>
              <a:rPr lang="en-US" sz="1224" kern="0">
                <a:solidFill>
                  <a:srgbClr val="0078D7"/>
                </a:solidFill>
                <a:latin typeface="Segoe UI"/>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p:txBody>
          <a:bodyPr/>
          <a:lstStyle/>
          <a:p>
            <a:r>
              <a:rPr lang="en-US" dirty="0"/>
              <a:t>SQL Data discovery &amp; classification	</a:t>
            </a:r>
            <a:r>
              <a:rPr lang="en-US" dirty="0">
                <a:solidFill>
                  <a:srgbClr val="FF0000"/>
                </a:solidFill>
              </a:rPr>
              <a:t>PRE</a:t>
            </a:r>
          </a:p>
        </p:txBody>
      </p:sp>
      <p:pic>
        <p:nvPicPr>
          <p:cNvPr id="4" name="Picture 3"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553" y="1084046"/>
            <a:ext cx="4669213" cy="33391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3" y="3409563"/>
            <a:ext cx="3969362" cy="1797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EBA78-0163-496E-B76A-D104C965E076}"/>
              </a:ext>
            </a:extLst>
          </p:cNvPr>
          <p:cNvSpPr/>
          <p:nvPr/>
        </p:nvSpPr>
        <p:spPr>
          <a:xfrm>
            <a:off x="490149" y="1537248"/>
            <a:ext cx="6217356" cy="2471664"/>
          </a:xfrm>
          <a:prstGeom prst="rect">
            <a:avLst/>
          </a:prstGeom>
        </p:spPr>
        <p:txBody>
          <a:bodyPr>
            <a:spAutoFit/>
          </a:bodyPr>
          <a:lstStyle/>
          <a:p>
            <a:pPr defTabSz="932563">
              <a:spcBef>
                <a:spcPts val="1224"/>
              </a:spcBef>
              <a:buClr>
                <a:srgbClr val="0078D7"/>
              </a:buClr>
              <a:buSzPct val="90000"/>
            </a:pPr>
            <a:r>
              <a:rPr lang="en-US" sz="2448">
                <a:solidFill>
                  <a:srgbClr val="0078D7"/>
                </a:solidFill>
                <a:latin typeface="Segoe UI Semilight" panose="020B0402040204020203" pitchFamily="34" charset="0"/>
                <a:cs typeface="Segoe UI Semilight" panose="020B0402040204020203" pitchFamily="34" charset="0"/>
              </a:rPr>
              <a:t>Overview</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Automatic discovery of columns with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Add persistent sensitive data labels</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Audit and detect access to the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Manage labels for your entire Azure tenant using Azure Security Center</a:t>
            </a:r>
          </a:p>
        </p:txBody>
      </p:sp>
      <p:sp>
        <p:nvSpPr>
          <p:cNvPr id="7" name="Rectangle 6">
            <a:extLst>
              <a:ext uri="{FF2B5EF4-FFF2-40B4-BE49-F238E27FC236}">
                <a16:creationId xmlns:a16="http://schemas.microsoft.com/office/drawing/2014/main" id="{E6488ACB-EAFD-4E17-91A6-4F49D2A6FF7C}"/>
              </a:ext>
            </a:extLst>
          </p:cNvPr>
          <p:cNvSpPr/>
          <p:nvPr/>
        </p:nvSpPr>
        <p:spPr>
          <a:xfrm>
            <a:off x="1845177"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47" tIns="46623" rIns="93247" bIns="46623" rtlCol="0" anchor="ctr" anchorCtr="0">
            <a:spAutoFit/>
          </a:bodyPr>
          <a:lstStyle/>
          <a:p>
            <a:pPr algn="ctr" defTabSz="932563">
              <a:defRPr/>
            </a:pPr>
            <a:r>
              <a:rPr lang="en-US" sz="1428">
                <a:solidFill>
                  <a:srgbClr val="0078D7"/>
                </a:solidFill>
                <a:latin typeface="Segoe UI"/>
              </a:rPr>
              <a:t>Discover</a:t>
            </a:r>
          </a:p>
        </p:txBody>
      </p:sp>
      <p:grpSp>
        <p:nvGrpSpPr>
          <p:cNvPr id="8" name="Group 7">
            <a:extLst>
              <a:ext uri="{FF2B5EF4-FFF2-40B4-BE49-F238E27FC236}">
                <a16:creationId xmlns:a16="http://schemas.microsoft.com/office/drawing/2014/main" id="{284DBD93-5EE0-45C8-BE11-BF280E2C096B}"/>
              </a:ext>
            </a:extLst>
          </p:cNvPr>
          <p:cNvGrpSpPr/>
          <p:nvPr/>
        </p:nvGrpSpPr>
        <p:grpSpPr>
          <a:xfrm>
            <a:off x="1513022" y="5277473"/>
            <a:ext cx="1589205" cy="982964"/>
            <a:chOff x="855228" y="693135"/>
            <a:chExt cx="814784" cy="503965"/>
          </a:xfrm>
        </p:grpSpPr>
        <p:grpSp>
          <p:nvGrpSpPr>
            <p:cNvPr id="9" name="Group 4">
              <a:extLst>
                <a:ext uri="{FF2B5EF4-FFF2-40B4-BE49-F238E27FC236}">
                  <a16:creationId xmlns:a16="http://schemas.microsoft.com/office/drawing/2014/main" id="{D8BBEB6F-17D5-4F21-B9B9-B7692F9106CA}"/>
                </a:ext>
              </a:extLst>
            </p:cNvPr>
            <p:cNvGrpSpPr>
              <a:grpSpLocks noChangeAspect="1"/>
            </p:cNvGrpSpPr>
            <p:nvPr/>
          </p:nvGrpSpPr>
          <p:grpSpPr bwMode="auto">
            <a:xfrm>
              <a:off x="1118865" y="693135"/>
              <a:ext cx="287510" cy="503666"/>
              <a:chOff x="866" y="3346"/>
              <a:chExt cx="137" cy="240"/>
            </a:xfrm>
          </p:grpSpPr>
          <p:sp>
            <p:nvSpPr>
              <p:cNvPr id="32" name="Freeform 5">
                <a:extLst>
                  <a:ext uri="{FF2B5EF4-FFF2-40B4-BE49-F238E27FC236}">
                    <a16:creationId xmlns:a16="http://schemas.microsoft.com/office/drawing/2014/main" id="{8D146E11-6DCB-4FDF-B737-3B844EE1C41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3" name="Freeform 6">
                <a:extLst>
                  <a:ext uri="{FF2B5EF4-FFF2-40B4-BE49-F238E27FC236}">
                    <a16:creationId xmlns:a16="http://schemas.microsoft.com/office/drawing/2014/main" id="{EE2751A0-54C3-4067-BC20-25DDD23AE59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4" name="Freeform 7">
                <a:extLst>
                  <a:ext uri="{FF2B5EF4-FFF2-40B4-BE49-F238E27FC236}">
                    <a16:creationId xmlns:a16="http://schemas.microsoft.com/office/drawing/2014/main" id="{00845E40-CE00-4671-964C-5D664D24C54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5" name="Freeform 8">
                <a:extLst>
                  <a:ext uri="{FF2B5EF4-FFF2-40B4-BE49-F238E27FC236}">
                    <a16:creationId xmlns:a16="http://schemas.microsoft.com/office/drawing/2014/main" id="{8006CDCA-F004-47E1-8077-45E9296613A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10" name="Group 9">
              <a:extLst>
                <a:ext uri="{FF2B5EF4-FFF2-40B4-BE49-F238E27FC236}">
                  <a16:creationId xmlns:a16="http://schemas.microsoft.com/office/drawing/2014/main" id="{27AF84E5-9BF2-4C1A-AE3B-E89DF0599BEC}"/>
                </a:ext>
              </a:extLst>
            </p:cNvPr>
            <p:cNvGrpSpPr/>
            <p:nvPr/>
          </p:nvGrpSpPr>
          <p:grpSpPr>
            <a:xfrm>
              <a:off x="855228" y="788559"/>
              <a:ext cx="814784" cy="408541"/>
              <a:chOff x="3398731" y="2302049"/>
              <a:chExt cx="814784" cy="408541"/>
            </a:xfrm>
          </p:grpSpPr>
          <p:sp>
            <p:nvSpPr>
              <p:cNvPr id="11" name="Freeform 21">
                <a:extLst>
                  <a:ext uri="{FF2B5EF4-FFF2-40B4-BE49-F238E27FC236}">
                    <a16:creationId xmlns:a16="http://schemas.microsoft.com/office/drawing/2014/main" id="{3A9B4000-2DE0-4574-B888-DA8913930FB5}"/>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2" name="Freeform 22">
                <a:extLst>
                  <a:ext uri="{FF2B5EF4-FFF2-40B4-BE49-F238E27FC236}">
                    <a16:creationId xmlns:a16="http://schemas.microsoft.com/office/drawing/2014/main" id="{9F0B554C-D46D-4616-9BBA-9AC043A5D267}"/>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3" name="Freeform 24">
                <a:extLst>
                  <a:ext uri="{FF2B5EF4-FFF2-40B4-BE49-F238E27FC236}">
                    <a16:creationId xmlns:a16="http://schemas.microsoft.com/office/drawing/2014/main" id="{AD9B2254-9381-4F13-A276-2514FDE9FAFE}"/>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4" name="Freeform 27">
                <a:extLst>
                  <a:ext uri="{FF2B5EF4-FFF2-40B4-BE49-F238E27FC236}">
                    <a16:creationId xmlns:a16="http://schemas.microsoft.com/office/drawing/2014/main" id="{28EDF89C-3390-496A-A499-3EFB1EDBDE64}"/>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5" name="Freeform 28">
                <a:extLst>
                  <a:ext uri="{FF2B5EF4-FFF2-40B4-BE49-F238E27FC236}">
                    <a16:creationId xmlns:a16="http://schemas.microsoft.com/office/drawing/2014/main" id="{47E32C8E-CC40-4799-8FCD-567EE51B50BD}"/>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6" name="Freeform 30">
                <a:extLst>
                  <a:ext uri="{FF2B5EF4-FFF2-40B4-BE49-F238E27FC236}">
                    <a16:creationId xmlns:a16="http://schemas.microsoft.com/office/drawing/2014/main" id="{295135C8-F739-4419-A940-6476B31B1A77}"/>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7" name="Freeform 31">
                <a:extLst>
                  <a:ext uri="{FF2B5EF4-FFF2-40B4-BE49-F238E27FC236}">
                    <a16:creationId xmlns:a16="http://schemas.microsoft.com/office/drawing/2014/main" id="{5B137827-83F4-4000-A272-F408E4ECB72F}"/>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8" name="Freeform 33">
                <a:extLst>
                  <a:ext uri="{FF2B5EF4-FFF2-40B4-BE49-F238E27FC236}">
                    <a16:creationId xmlns:a16="http://schemas.microsoft.com/office/drawing/2014/main" id="{6A5670FA-6D17-41C3-82C3-14619F43200F}"/>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9" name="Freeform 35">
                <a:extLst>
                  <a:ext uri="{FF2B5EF4-FFF2-40B4-BE49-F238E27FC236}">
                    <a16:creationId xmlns:a16="http://schemas.microsoft.com/office/drawing/2014/main" id="{1DF49BA2-23F1-4274-BD73-67AC83F00E69}"/>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0" name="Freeform 36">
                <a:extLst>
                  <a:ext uri="{FF2B5EF4-FFF2-40B4-BE49-F238E27FC236}">
                    <a16:creationId xmlns:a16="http://schemas.microsoft.com/office/drawing/2014/main" id="{9978319E-CCD8-45F1-A2A9-B317DC98111F}"/>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1" name="Freeform 22">
                <a:extLst>
                  <a:ext uri="{FF2B5EF4-FFF2-40B4-BE49-F238E27FC236}">
                    <a16:creationId xmlns:a16="http://schemas.microsoft.com/office/drawing/2014/main" id="{7470C474-A683-43D3-8402-8FF2EA42D40E}"/>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2" name="Freeform 24">
                <a:extLst>
                  <a:ext uri="{FF2B5EF4-FFF2-40B4-BE49-F238E27FC236}">
                    <a16:creationId xmlns:a16="http://schemas.microsoft.com/office/drawing/2014/main" id="{96134C03-2794-4918-95B8-F7BD876FE29F}"/>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3" name="Freeform 25">
                <a:extLst>
                  <a:ext uri="{FF2B5EF4-FFF2-40B4-BE49-F238E27FC236}">
                    <a16:creationId xmlns:a16="http://schemas.microsoft.com/office/drawing/2014/main" id="{014C9AF7-F045-480E-BF7E-8EBF271F8250}"/>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4" name="Freeform 27">
                <a:extLst>
                  <a:ext uri="{FF2B5EF4-FFF2-40B4-BE49-F238E27FC236}">
                    <a16:creationId xmlns:a16="http://schemas.microsoft.com/office/drawing/2014/main" id="{3C694860-95F2-4D37-93F5-E663FAF3249B}"/>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5" name="Freeform 28">
                <a:extLst>
                  <a:ext uri="{FF2B5EF4-FFF2-40B4-BE49-F238E27FC236}">
                    <a16:creationId xmlns:a16="http://schemas.microsoft.com/office/drawing/2014/main" id="{2594E7E7-70A3-425D-8458-D16DFE759C66}"/>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6" name="Freeform 30">
                <a:extLst>
                  <a:ext uri="{FF2B5EF4-FFF2-40B4-BE49-F238E27FC236}">
                    <a16:creationId xmlns:a16="http://schemas.microsoft.com/office/drawing/2014/main" id="{65541FBD-EECC-40CC-8110-5B7BF2C7DE00}"/>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7" name="Freeform 31">
                <a:extLst>
                  <a:ext uri="{FF2B5EF4-FFF2-40B4-BE49-F238E27FC236}">
                    <a16:creationId xmlns:a16="http://schemas.microsoft.com/office/drawing/2014/main" id="{E95824BE-6A02-47D7-9D8C-C2824ECC5447}"/>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8" name="Freeform 33">
                <a:extLst>
                  <a:ext uri="{FF2B5EF4-FFF2-40B4-BE49-F238E27FC236}">
                    <a16:creationId xmlns:a16="http://schemas.microsoft.com/office/drawing/2014/main" id="{D7372E10-8CC1-4F28-9FA6-D12D5CEE97BB}"/>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9" name="Freeform 34">
                <a:extLst>
                  <a:ext uri="{FF2B5EF4-FFF2-40B4-BE49-F238E27FC236}">
                    <a16:creationId xmlns:a16="http://schemas.microsoft.com/office/drawing/2014/main" id="{5C633E58-D598-4829-8C42-D85AB3B65CDF}"/>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0" name="Freeform 35">
                <a:extLst>
                  <a:ext uri="{FF2B5EF4-FFF2-40B4-BE49-F238E27FC236}">
                    <a16:creationId xmlns:a16="http://schemas.microsoft.com/office/drawing/2014/main" id="{53A9AD40-502E-498F-817A-97DF3FE46A2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1" name="Freeform 36">
                <a:extLst>
                  <a:ext uri="{FF2B5EF4-FFF2-40B4-BE49-F238E27FC236}">
                    <a16:creationId xmlns:a16="http://schemas.microsoft.com/office/drawing/2014/main" id="{B68B6F2F-1561-457C-8CB0-803AA584C663}"/>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sp>
        <p:nvSpPr>
          <p:cNvPr id="51" name="Rectangle 50">
            <a:extLst>
              <a:ext uri="{FF2B5EF4-FFF2-40B4-BE49-F238E27FC236}">
                <a16:creationId xmlns:a16="http://schemas.microsoft.com/office/drawing/2014/main" id="{0BBF13F8-61DB-49BB-BC90-81B94233BFB3}"/>
              </a:ext>
            </a:extLst>
          </p:cNvPr>
          <p:cNvSpPr/>
          <p:nvPr/>
        </p:nvSpPr>
        <p:spPr>
          <a:xfrm>
            <a:off x="5029999"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Classify</a:t>
            </a:r>
          </a:p>
        </p:txBody>
      </p:sp>
      <p:grpSp>
        <p:nvGrpSpPr>
          <p:cNvPr id="52" name="Group 51">
            <a:extLst>
              <a:ext uri="{FF2B5EF4-FFF2-40B4-BE49-F238E27FC236}">
                <a16:creationId xmlns:a16="http://schemas.microsoft.com/office/drawing/2014/main" id="{BAAD8017-0AE8-4953-9951-33AEDF125226}"/>
              </a:ext>
            </a:extLst>
          </p:cNvPr>
          <p:cNvGrpSpPr/>
          <p:nvPr/>
        </p:nvGrpSpPr>
        <p:grpSpPr>
          <a:xfrm>
            <a:off x="4742512" y="5325751"/>
            <a:ext cx="1499871" cy="986353"/>
            <a:chOff x="1216997" y="3249743"/>
            <a:chExt cx="1470595" cy="967101"/>
          </a:xfrm>
        </p:grpSpPr>
        <p:grpSp>
          <p:nvGrpSpPr>
            <p:cNvPr id="53" name="Group 52">
              <a:extLst>
                <a:ext uri="{FF2B5EF4-FFF2-40B4-BE49-F238E27FC236}">
                  <a16:creationId xmlns:a16="http://schemas.microsoft.com/office/drawing/2014/main" id="{1C61ECFC-7632-45DE-8EF9-2BFEEF012E55}"/>
                </a:ext>
              </a:extLst>
            </p:cNvPr>
            <p:cNvGrpSpPr/>
            <p:nvPr/>
          </p:nvGrpSpPr>
          <p:grpSpPr>
            <a:xfrm>
              <a:off x="2295274" y="3316106"/>
              <a:ext cx="330047" cy="76756"/>
              <a:chOff x="2326017" y="4564258"/>
              <a:chExt cx="330094" cy="76767"/>
            </a:xfrm>
          </p:grpSpPr>
          <p:sp>
            <p:nvSpPr>
              <p:cNvPr id="63" name="Oval 11">
                <a:extLst>
                  <a:ext uri="{FF2B5EF4-FFF2-40B4-BE49-F238E27FC236}">
                    <a16:creationId xmlns:a16="http://schemas.microsoft.com/office/drawing/2014/main" id="{22C25EBA-4614-4B41-A116-C2D46A447224}"/>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4" name="Oval 12">
                <a:extLst>
                  <a:ext uri="{FF2B5EF4-FFF2-40B4-BE49-F238E27FC236}">
                    <a16:creationId xmlns:a16="http://schemas.microsoft.com/office/drawing/2014/main" id="{61B35D13-460F-42FC-A3C3-5F383490C8BF}"/>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5" name="Oval 13">
                <a:extLst>
                  <a:ext uri="{FF2B5EF4-FFF2-40B4-BE49-F238E27FC236}">
                    <a16:creationId xmlns:a16="http://schemas.microsoft.com/office/drawing/2014/main" id="{E6A40F2C-E9F0-4537-90ED-34C3521EAEF3}"/>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4" name="Group 53">
              <a:extLst>
                <a:ext uri="{FF2B5EF4-FFF2-40B4-BE49-F238E27FC236}">
                  <a16:creationId xmlns:a16="http://schemas.microsoft.com/office/drawing/2014/main" id="{E4650EFB-E8FE-48CF-A70F-0CC8F886C8D5}"/>
                </a:ext>
              </a:extLst>
            </p:cNvPr>
            <p:cNvGrpSpPr/>
            <p:nvPr/>
          </p:nvGrpSpPr>
          <p:grpSpPr>
            <a:xfrm>
              <a:off x="1216997" y="3249743"/>
              <a:ext cx="1470595" cy="967101"/>
              <a:chOff x="1216997" y="3249743"/>
              <a:chExt cx="1470595" cy="967101"/>
            </a:xfrm>
          </p:grpSpPr>
          <p:grpSp>
            <p:nvGrpSpPr>
              <p:cNvPr id="55" name="Group 54">
                <a:extLst>
                  <a:ext uri="{FF2B5EF4-FFF2-40B4-BE49-F238E27FC236}">
                    <a16:creationId xmlns:a16="http://schemas.microsoft.com/office/drawing/2014/main" id="{FCDEA9EB-0014-4E88-A3EC-F9716FDD8937}"/>
                  </a:ext>
                </a:extLst>
              </p:cNvPr>
              <p:cNvGrpSpPr/>
              <p:nvPr/>
            </p:nvGrpSpPr>
            <p:grpSpPr>
              <a:xfrm>
                <a:off x="1216997" y="3249743"/>
                <a:ext cx="1470595" cy="967101"/>
                <a:chOff x="2107244" y="1575258"/>
                <a:chExt cx="310993" cy="348066"/>
              </a:xfrm>
            </p:grpSpPr>
            <p:sp>
              <p:nvSpPr>
                <p:cNvPr id="61" name="Rectangle 9">
                  <a:extLst>
                    <a:ext uri="{FF2B5EF4-FFF2-40B4-BE49-F238E27FC236}">
                      <a16:creationId xmlns:a16="http://schemas.microsoft.com/office/drawing/2014/main" id="{F82EA54E-3EDE-4BB2-A1C5-0C036DC88306}"/>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2" name="Line 10">
                  <a:extLst>
                    <a:ext uri="{FF2B5EF4-FFF2-40B4-BE49-F238E27FC236}">
                      <a16:creationId xmlns:a16="http://schemas.microsoft.com/office/drawing/2014/main" id="{516DF9A3-610F-4FA9-9600-0FA7D0258515}"/>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6" name="Group 55">
                <a:extLst>
                  <a:ext uri="{FF2B5EF4-FFF2-40B4-BE49-F238E27FC236}">
                    <a16:creationId xmlns:a16="http://schemas.microsoft.com/office/drawing/2014/main" id="{46D7A6B8-F5D2-45AF-8BF8-6146B34610EB}"/>
                  </a:ext>
                </a:extLst>
              </p:cNvPr>
              <p:cNvGrpSpPr/>
              <p:nvPr/>
            </p:nvGrpSpPr>
            <p:grpSpPr>
              <a:xfrm>
                <a:off x="1785910" y="3619713"/>
                <a:ext cx="350792" cy="441528"/>
                <a:chOff x="9394158" y="2095500"/>
                <a:chExt cx="289216" cy="364023"/>
              </a:xfrm>
            </p:grpSpPr>
            <p:sp>
              <p:nvSpPr>
                <p:cNvPr id="57" name="Freeform 1388">
                  <a:extLst>
                    <a:ext uri="{FF2B5EF4-FFF2-40B4-BE49-F238E27FC236}">
                      <a16:creationId xmlns:a16="http://schemas.microsoft.com/office/drawing/2014/main" id="{7CB4EABD-F095-4573-BA27-7F625B503FFE}"/>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58" name="Group 57">
                  <a:extLst>
                    <a:ext uri="{FF2B5EF4-FFF2-40B4-BE49-F238E27FC236}">
                      <a16:creationId xmlns:a16="http://schemas.microsoft.com/office/drawing/2014/main" id="{30EB00C4-8CAA-4B7B-8C08-36E567291A69}"/>
                    </a:ext>
                  </a:extLst>
                </p:cNvPr>
                <p:cNvGrpSpPr/>
                <p:nvPr/>
              </p:nvGrpSpPr>
              <p:grpSpPr>
                <a:xfrm>
                  <a:off x="9539576" y="2249677"/>
                  <a:ext cx="143798" cy="209846"/>
                  <a:chOff x="1103506" y="2567788"/>
                  <a:chExt cx="405526" cy="591791"/>
                </a:xfrm>
              </p:grpSpPr>
              <p:sp>
                <p:nvSpPr>
                  <p:cNvPr id="59" name="Freeform: Shape 58">
                    <a:extLst>
                      <a:ext uri="{FF2B5EF4-FFF2-40B4-BE49-F238E27FC236}">
                        <a16:creationId xmlns:a16="http://schemas.microsoft.com/office/drawing/2014/main" id="{88ABA366-23BD-4C34-91DA-256CEF31D30C}"/>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60" name="Rectangle 59">
                    <a:extLst>
                      <a:ext uri="{FF2B5EF4-FFF2-40B4-BE49-F238E27FC236}">
                        <a16:creationId xmlns:a16="http://schemas.microsoft.com/office/drawing/2014/main" id="{6D8EDA04-9B5C-402B-AA87-91E20FDF00D1}"/>
                      </a:ext>
                    </a:extLst>
                  </p:cNvPr>
                  <p:cNvSpPr/>
                  <p:nvPr/>
                </p:nvSpPr>
                <p:spPr bwMode="auto">
                  <a:xfrm>
                    <a:off x="1103506" y="2816110"/>
                    <a:ext cx="405526" cy="343469"/>
                  </a:xfrm>
                  <a:prstGeom prst="rect">
                    <a:avLst/>
                  </a:pr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grpSp>
      </p:grpSp>
      <p:sp>
        <p:nvSpPr>
          <p:cNvPr id="66" name="Rectangle 65">
            <a:extLst>
              <a:ext uri="{FF2B5EF4-FFF2-40B4-BE49-F238E27FC236}">
                <a16:creationId xmlns:a16="http://schemas.microsoft.com/office/drawing/2014/main" id="{BF021026-7BFE-4D32-8969-0C87E8E1B95F}"/>
              </a:ext>
            </a:extLst>
          </p:cNvPr>
          <p:cNvSpPr/>
          <p:nvPr/>
        </p:nvSpPr>
        <p:spPr>
          <a:xfrm>
            <a:off x="7987550" y="6350438"/>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Label</a:t>
            </a:r>
          </a:p>
        </p:txBody>
      </p:sp>
      <p:grpSp>
        <p:nvGrpSpPr>
          <p:cNvPr id="67" name="Group 66">
            <a:extLst>
              <a:ext uri="{FF2B5EF4-FFF2-40B4-BE49-F238E27FC236}">
                <a16:creationId xmlns:a16="http://schemas.microsoft.com/office/drawing/2014/main" id="{744DC130-77CD-40F2-9FD2-36EA1F0A4226}"/>
              </a:ext>
            </a:extLst>
          </p:cNvPr>
          <p:cNvGrpSpPr/>
          <p:nvPr/>
        </p:nvGrpSpPr>
        <p:grpSpPr>
          <a:xfrm>
            <a:off x="7700063" y="5325751"/>
            <a:ext cx="1499871" cy="986353"/>
            <a:chOff x="1247587" y="4497886"/>
            <a:chExt cx="1470804" cy="967238"/>
          </a:xfrm>
        </p:grpSpPr>
        <p:grpSp>
          <p:nvGrpSpPr>
            <p:cNvPr id="68" name="Group 67">
              <a:extLst>
                <a:ext uri="{FF2B5EF4-FFF2-40B4-BE49-F238E27FC236}">
                  <a16:creationId xmlns:a16="http://schemas.microsoft.com/office/drawing/2014/main" id="{C0D32C5D-CAB9-46F9-A2F4-D2411846FD64}"/>
                </a:ext>
              </a:extLst>
            </p:cNvPr>
            <p:cNvGrpSpPr/>
            <p:nvPr/>
          </p:nvGrpSpPr>
          <p:grpSpPr>
            <a:xfrm>
              <a:off x="1247587" y="4497886"/>
              <a:ext cx="1470804" cy="967238"/>
              <a:chOff x="2107244" y="1575258"/>
              <a:chExt cx="310993" cy="348066"/>
            </a:xfrm>
          </p:grpSpPr>
          <p:sp>
            <p:nvSpPr>
              <p:cNvPr id="76" name="Rectangle 9">
                <a:extLst>
                  <a:ext uri="{FF2B5EF4-FFF2-40B4-BE49-F238E27FC236}">
                    <a16:creationId xmlns:a16="http://schemas.microsoft.com/office/drawing/2014/main" id="{135749DD-02A3-4D95-BB34-82DA379BDC60}"/>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7" name="Line 10">
                <a:extLst>
                  <a:ext uri="{FF2B5EF4-FFF2-40B4-BE49-F238E27FC236}">
                    <a16:creationId xmlns:a16="http://schemas.microsoft.com/office/drawing/2014/main" id="{1B7FB52E-7AA7-4E18-8904-2595F491FB4F}"/>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69" name="Group 68">
              <a:extLst>
                <a:ext uri="{FF2B5EF4-FFF2-40B4-BE49-F238E27FC236}">
                  <a16:creationId xmlns:a16="http://schemas.microsoft.com/office/drawing/2014/main" id="{8FADA015-024A-48BF-84BB-791A11A8ECE4}"/>
                </a:ext>
              </a:extLst>
            </p:cNvPr>
            <p:cNvGrpSpPr/>
            <p:nvPr/>
          </p:nvGrpSpPr>
          <p:grpSpPr>
            <a:xfrm>
              <a:off x="2326017" y="4564258"/>
              <a:ext cx="330094" cy="76767"/>
              <a:chOff x="2326017" y="4564258"/>
              <a:chExt cx="330094" cy="76767"/>
            </a:xfrm>
          </p:grpSpPr>
          <p:sp>
            <p:nvSpPr>
              <p:cNvPr id="73" name="Oval 11">
                <a:extLst>
                  <a:ext uri="{FF2B5EF4-FFF2-40B4-BE49-F238E27FC236}">
                    <a16:creationId xmlns:a16="http://schemas.microsoft.com/office/drawing/2014/main" id="{A34819B6-BD8D-469C-B5E2-63320A18C733}"/>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4" name="Oval 12">
                <a:extLst>
                  <a:ext uri="{FF2B5EF4-FFF2-40B4-BE49-F238E27FC236}">
                    <a16:creationId xmlns:a16="http://schemas.microsoft.com/office/drawing/2014/main" id="{EAFB6BB8-FF7F-417D-9355-7DE30ECAAC4E}"/>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5" name="Oval 13">
                <a:extLst>
                  <a:ext uri="{FF2B5EF4-FFF2-40B4-BE49-F238E27FC236}">
                    <a16:creationId xmlns:a16="http://schemas.microsoft.com/office/drawing/2014/main" id="{146CE075-B6F2-401D-8A57-5B244800FDFE}"/>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70" name="Group 69">
              <a:extLst>
                <a:ext uri="{FF2B5EF4-FFF2-40B4-BE49-F238E27FC236}">
                  <a16:creationId xmlns:a16="http://schemas.microsoft.com/office/drawing/2014/main" id="{EDB59CD3-E2BA-4D5A-866B-8CDDFE8B3EC6}"/>
                </a:ext>
              </a:extLst>
            </p:cNvPr>
            <p:cNvGrpSpPr/>
            <p:nvPr/>
          </p:nvGrpSpPr>
          <p:grpSpPr>
            <a:xfrm>
              <a:off x="1798556" y="4956408"/>
              <a:ext cx="368866" cy="347167"/>
              <a:chOff x="2202934" y="1701907"/>
              <a:chExt cx="95690" cy="90061"/>
            </a:xfrm>
          </p:grpSpPr>
          <p:sp>
            <p:nvSpPr>
              <p:cNvPr id="71" name="Freeform 14">
                <a:extLst>
                  <a:ext uri="{FF2B5EF4-FFF2-40B4-BE49-F238E27FC236}">
                    <a16:creationId xmlns:a16="http://schemas.microsoft.com/office/drawing/2014/main" id="{1A5F7B42-1882-4728-A78C-8653469220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2" name="Line 15">
                <a:extLst>
                  <a:ext uri="{FF2B5EF4-FFF2-40B4-BE49-F238E27FC236}">
                    <a16:creationId xmlns:a16="http://schemas.microsoft.com/office/drawing/2014/main" id="{334E01BC-B7C7-414F-82C1-ACA983CE200A}"/>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spTree>
    <p:extLst>
      <p:ext uri="{BB962C8B-B14F-4D97-AF65-F5344CB8AC3E}">
        <p14:creationId xmlns:p14="http://schemas.microsoft.com/office/powerpoint/2010/main" val="15951470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a:t>Agenda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5057475"/>
          </a:xfrm>
        </p:spPr>
        <p:txBody>
          <a:bodyPr/>
          <a:lstStyle/>
          <a:p>
            <a:r>
              <a:rPr lang="en-US" sz="3264" dirty="0"/>
              <a:t>Adaptive cache internals </a:t>
            </a:r>
          </a:p>
          <a:p>
            <a:r>
              <a:rPr lang="en-US" sz="3264" dirty="0"/>
              <a:t>Instant data movement on Gen2</a:t>
            </a:r>
          </a:p>
          <a:p>
            <a:r>
              <a:rPr lang="en-US" sz="3264" dirty="0"/>
              <a:t>Resource classes on Gen2</a:t>
            </a:r>
          </a:p>
          <a:p>
            <a:r>
              <a:rPr lang="en-US" sz="3264" dirty="0"/>
              <a:t>Workload Management</a:t>
            </a:r>
          </a:p>
          <a:p>
            <a:r>
              <a:rPr lang="en-US" sz="3264" dirty="0"/>
              <a:t>Security Enhancements</a:t>
            </a:r>
          </a:p>
          <a:p>
            <a:r>
              <a:rPr lang="en-US" sz="3264" dirty="0"/>
              <a:t>What’s New since Gen2</a:t>
            </a:r>
          </a:p>
          <a:p>
            <a:endParaRPr lang="en-US" sz="3264" dirty="0"/>
          </a:p>
          <a:p>
            <a:endParaRPr lang="en-US" sz="3264" dirty="0"/>
          </a:p>
          <a:p>
            <a:endParaRPr lang="en-US" sz="3264" dirty="0"/>
          </a:p>
        </p:txBody>
      </p:sp>
    </p:spTree>
    <p:extLst>
      <p:ext uri="{BB962C8B-B14F-4D97-AF65-F5344CB8AC3E}">
        <p14:creationId xmlns:p14="http://schemas.microsoft.com/office/powerpoint/2010/main" val="2291417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0" normalizeH="0" baseline="0" noProof="0">
                <a:ln w="3175">
                  <a:noFill/>
                </a:ln>
                <a:solidFill>
                  <a:srgbClr val="0078D7"/>
                </a:solidFill>
                <a:effectLst/>
                <a:uLnTx/>
                <a:uFillTx/>
                <a:latin typeface="Segoe UI Semilight" charset="0"/>
                <a:ea typeface="+mn-ea"/>
                <a:cs typeface="Segoe UI Semilight" charset="0"/>
              </a:rPr>
              <a:t>Data warehouse </a:t>
            </a: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Managed Identities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6"/>
            <a:ext cx="5942108" cy="2817976"/>
          </a:xfrm>
        </p:spPr>
        <p:txBody>
          <a:bodyPr/>
          <a:lstStyle/>
          <a:p>
            <a:r>
              <a:rPr lang="en-US"/>
              <a:t>Overview</a:t>
            </a:r>
          </a:p>
          <a:p>
            <a:r>
              <a:rPr lang="en-US">
                <a:solidFill>
                  <a:schemeClr val="tx1"/>
                </a:solidFill>
              </a:rPr>
              <a:t>Azure SQL Data Warehouse supports managed service identity authentication to Azure Data Lake. This removes the need for storing access credentials in code or in Azure Key vault.</a:t>
            </a:r>
          </a:p>
          <a:p>
            <a:endParaRPr lang="en-US"/>
          </a:p>
          <a:p>
            <a:endParaRPr lang="en-US"/>
          </a:p>
        </p:txBody>
      </p:sp>
      <p:sp>
        <p:nvSpPr>
          <p:cNvPr id="7" name="Rectangle 6">
            <a:extLst>
              <a:ext uri="{FF2B5EF4-FFF2-40B4-BE49-F238E27FC236}">
                <a16:creationId xmlns:a16="http://schemas.microsoft.com/office/drawing/2014/main" id="{51B64A81-ED54-43C6-B028-DD949B028D28}"/>
              </a:ext>
            </a:extLst>
          </p:cNvPr>
          <p:cNvSpPr/>
          <p:nvPr/>
        </p:nvSpPr>
        <p:spPr>
          <a:xfrm>
            <a:off x="6218237" y="1897906"/>
            <a:ext cx="6217356" cy="2399597"/>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Generate and assign an Azure AD Identity for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AzureRmSqlServer</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AssignIdentity</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Get </a:t>
            </a:r>
            <a:r>
              <a:rPr kumimoji="0" lang="en-US" sz="1632" b="0" i="0" u="none" strike="noStrike" kern="1200" cap="none" spc="0" normalizeH="0" baseline="0" noProof="0" err="1">
                <a:ln>
                  <a:noFill/>
                </a:ln>
                <a:solidFill>
                  <a:srgbClr val="408080"/>
                </a:solidFill>
                <a:effectLst/>
                <a:uLnTx/>
                <a:uFillTx/>
                <a:latin typeface="Consolas" panose="020B0609020204030204" pitchFamily="49" charset="0"/>
                <a:ea typeface="+mn-ea"/>
                <a:cs typeface="+mn-cs"/>
              </a:rPr>
              <a:t>ServicePrincipalId</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assigned to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serverAzureAdIdentity</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AzureRmADServicePrincipal</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SearchString</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Id </a:t>
            </a:r>
          </a:p>
        </p:txBody>
      </p:sp>
    </p:spTree>
    <p:extLst>
      <p:ext uri="{BB962C8B-B14F-4D97-AF65-F5344CB8AC3E}">
        <p14:creationId xmlns:p14="http://schemas.microsoft.com/office/powerpoint/2010/main" val="34215549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management lifecycle</a:t>
            </a:r>
          </a:p>
        </p:txBody>
      </p:sp>
      <p:sp>
        <p:nvSpPr>
          <p:cNvPr id="6" name="Text Placeholder 10">
            <a:extLst>
              <a:ext uri="{FF2B5EF4-FFF2-40B4-BE49-F238E27FC236}">
                <a16:creationId xmlns:a16="http://schemas.microsoft.com/office/drawing/2014/main" id="{6E177ECE-BAB4-47EC-B1C3-43B33857AF69}"/>
              </a:ext>
            </a:extLst>
          </p:cNvPr>
          <p:cNvSpPr txBox="1">
            <a:spLocks/>
          </p:cNvSpPr>
          <p:nvPr/>
        </p:nvSpPr>
        <p:spPr>
          <a:xfrm>
            <a:off x="531711" y="2147477"/>
            <a:ext cx="5290874" cy="274979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management (isolation, classification, and importance) can be used dynamically in response to pressure on the data warehouse.</a:t>
            </a:r>
            <a:br>
              <a:rPr lang="en-US" sz="2040">
                <a:solidFill>
                  <a:schemeClr val="tx1"/>
                </a:solidFill>
              </a:rPr>
            </a:br>
            <a:br>
              <a:rPr lang="en-US" sz="2040">
                <a:solidFill>
                  <a:schemeClr val="tx1"/>
                </a:solidFill>
              </a:rPr>
            </a:br>
            <a:r>
              <a:rPr lang="en-US" sz="2040">
                <a:solidFill>
                  <a:schemeClr val="tx1"/>
                </a:solidFill>
              </a:rPr>
              <a:t>Configure defaults first, then monitor the pressure on the data warehouse system, and adjust configurations as necessary.</a:t>
            </a:r>
          </a:p>
        </p:txBody>
      </p:sp>
      <p:graphicFrame>
        <p:nvGraphicFramePr>
          <p:cNvPr id="8" name="Content Placeholder 3">
            <a:extLst>
              <a:ext uri="{FF2B5EF4-FFF2-40B4-BE49-F238E27FC236}">
                <a16:creationId xmlns:a16="http://schemas.microsoft.com/office/drawing/2014/main" id="{804EDFA7-B975-435A-BA72-5F9F797007E3}"/>
              </a:ext>
            </a:extLst>
          </p:cNvPr>
          <p:cNvGraphicFramePr>
            <a:graphicFrameLocks noChangeAspect="1"/>
          </p:cNvGraphicFramePr>
          <p:nvPr/>
        </p:nvGraphicFramePr>
        <p:xfrm>
          <a:off x="5429877" y="2147477"/>
          <a:ext cx="6733483" cy="310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ABEE5C0-F82F-4AE6-9089-23350624CCD9}"/>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200989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9201852" cy="3641282"/>
          </a:xfrm>
        </p:spPr>
        <p:txBody>
          <a:bodyPr/>
          <a:lstStyle/>
          <a:p>
            <a:r>
              <a:rPr lang="en-US"/>
              <a:t>HyperLogLog Accuracy</a:t>
            </a:r>
          </a:p>
          <a:p>
            <a:r>
              <a:rPr lang="en-US">
                <a:solidFill>
                  <a:schemeClr val="tx1"/>
                </a:solidFill>
              </a:rPr>
              <a:t>Will return a result with a 2% accuracy of true cardinality &lt;CONFIDENCE&gt;</a:t>
            </a:r>
          </a:p>
          <a:p>
            <a:r>
              <a:rPr lang="en-US">
                <a:solidFill>
                  <a:schemeClr val="tx1"/>
                </a:solidFill>
              </a:rPr>
              <a:t>e.g. COUNT (DISTINCT) returns 1,000,000, HyperLogLog will return a value in the range of 999,736 to 1,016,234.</a:t>
            </a:r>
          </a:p>
          <a:p>
            <a:r>
              <a:rPr lang="en-US"/>
              <a:t>APPROX_COUNT_DISTINCT </a:t>
            </a:r>
          </a:p>
          <a:p>
            <a:r>
              <a:rPr lang="en-US">
                <a:solidFill>
                  <a:schemeClr val="tx1"/>
                </a:solidFill>
              </a:rPr>
              <a:t>Returns the approximate number of unique non-null values in a group</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Approximate execution</a:t>
            </a:r>
          </a:p>
        </p:txBody>
      </p:sp>
      <p:sp>
        <p:nvSpPr>
          <p:cNvPr id="2" name="Rectangle 1">
            <a:extLst>
              <a:ext uri="{FF2B5EF4-FFF2-40B4-BE49-F238E27FC236}">
                <a16:creationId xmlns:a16="http://schemas.microsoft.com/office/drawing/2014/main" id="{4134C5DC-8CCD-4781-BC6F-9718EDFBF65C}"/>
              </a:ext>
            </a:extLst>
          </p:cNvPr>
          <p:cNvSpPr/>
          <p:nvPr/>
        </p:nvSpPr>
        <p:spPr>
          <a:xfrm>
            <a:off x="275481" y="4344973"/>
            <a:ext cx="11887878" cy="2399270"/>
          </a:xfrm>
          <a:prstGeom prst="rect">
            <a:avLst/>
          </a:prstGeom>
        </p:spPr>
        <p:txBody>
          <a:bodyPr wrap="square">
            <a:spAutoFit/>
          </a:bodyPr>
          <a:lstStyle/>
          <a:p>
            <a:r>
              <a:rPr lang="en-US" sz="1836">
                <a:solidFill>
                  <a:srgbClr val="008000"/>
                </a:solidFill>
                <a:latin typeface="Consolas" panose="020B0609020204030204" pitchFamily="49" charset="0"/>
              </a:rPr>
              <a:t>-- Syntax</a:t>
            </a:r>
            <a:endParaRPr lang="en-US" sz="1836">
              <a:solidFill>
                <a:srgbClr val="000000"/>
              </a:solidFill>
              <a:latin typeface="Consolas" panose="020B0609020204030204" pitchFamily="49" charset="0"/>
            </a:endParaRPr>
          </a:p>
          <a:p>
            <a:r>
              <a:rPr lang="en-US" sz="1836">
                <a:solidFill>
                  <a:srgbClr val="FF00FF"/>
                </a:solidFill>
                <a:latin typeface="Consolas" panose="020B0609020204030204" pitchFamily="49" charset="0"/>
              </a:rPr>
              <a:t>APPROX_COUNT_DISTINCT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expression </a:t>
            </a:r>
            <a:r>
              <a:rPr lang="en-US" sz="1836">
                <a:solidFill>
                  <a:srgbClr val="80808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rPr>
              <a:t>-- The approximate number of different order keys by order status from the orders table.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APPROX_COUNT_DISTINCT</a:t>
            </a:r>
            <a:r>
              <a:rPr lang="en-US" sz="1836">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O_OrderKey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Approx_Distinct_OrderKey</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dbo</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Orders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ORDER</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29576315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4269089"/>
          </a:xfrm>
        </p:spPr>
        <p:txBody>
          <a:bodyPr/>
          <a:lstStyle/>
          <a:p>
            <a:r>
              <a:rPr lang="en-US"/>
              <a:t>GROUP BY with ROLLUP</a:t>
            </a:r>
          </a:p>
          <a:p>
            <a:r>
              <a:rPr lang="en-US">
                <a:solidFill>
                  <a:schemeClr val="tx1"/>
                </a:solidFill>
              </a:rPr>
              <a:t>Creates a group for each combination of column expressions</a:t>
            </a:r>
          </a:p>
          <a:p>
            <a:r>
              <a:rPr lang="en-US">
                <a:solidFill>
                  <a:schemeClr val="tx1"/>
                </a:solidFill>
              </a:rPr>
              <a:t>Rolls up the results into subtotals and grand totals.</a:t>
            </a:r>
          </a:p>
          <a:p>
            <a:r>
              <a:rPr lang="en-US"/>
              <a:t>GROUPING SETS</a:t>
            </a:r>
          </a:p>
          <a:p>
            <a:r>
              <a:rPr lang="en-US">
                <a:solidFill>
                  <a:schemeClr val="tx1"/>
                </a:solidFill>
              </a:rPr>
              <a:t>Combine multiple GROUP BY clauses into one GROUP BY CLAUSE</a:t>
            </a:r>
          </a:p>
          <a:p>
            <a:r>
              <a:rPr lang="en-US">
                <a:solidFill>
                  <a:schemeClr val="tx1"/>
                </a:solidFill>
              </a:rPr>
              <a:t>Equivalent of UNION ALL of specified groups</a:t>
            </a:r>
          </a:p>
          <a:p>
            <a:endParaRPr lang="en-US">
              <a:solidFill>
                <a:schemeClr val="tx1"/>
              </a:solidFill>
            </a:endParaRPr>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GROUP BY OPTIONS						</a:t>
            </a:r>
            <a:r>
              <a:rPr lang="en-US" sz="3672" spc="306">
                <a:solidFill>
                  <a:srgbClr val="FF0000"/>
                </a:solidFill>
              </a:rPr>
              <a:t>PRE</a:t>
            </a:r>
          </a:p>
        </p:txBody>
      </p:sp>
      <p:sp>
        <p:nvSpPr>
          <p:cNvPr id="3" name="Rectangle 2">
            <a:extLst>
              <a:ext uri="{FF2B5EF4-FFF2-40B4-BE49-F238E27FC236}">
                <a16:creationId xmlns:a16="http://schemas.microsoft.com/office/drawing/2014/main" id="{481A55A6-6E40-4D16-80BE-75B0A34BCC02}"/>
              </a:ext>
            </a:extLst>
          </p:cNvPr>
          <p:cNvSpPr/>
          <p:nvPr/>
        </p:nvSpPr>
        <p:spPr>
          <a:xfrm>
            <a:off x="5952586" y="1666199"/>
            <a:ext cx="6217356" cy="3551819"/>
          </a:xfrm>
          <a:prstGeom prst="rect">
            <a:avLst/>
          </a:prstGeom>
        </p:spPr>
        <p:txBody>
          <a:bodyPr>
            <a:spAutoFit/>
          </a:bodyPr>
          <a:lstStyle/>
          <a:p>
            <a:r>
              <a:rPr lang="en-US" sz="1836">
                <a:solidFill>
                  <a:srgbClr val="008000"/>
                </a:solidFill>
                <a:latin typeface="Consolas" panose="020B0609020204030204" pitchFamily="49" charset="0"/>
              </a:rPr>
              <a:t>-- GROUP BY ROLLUP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Region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ROLLUP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Region</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endParaRPr lang="en-US" sz="1836">
              <a:solidFill>
                <a:srgbClr val="000000"/>
              </a:solidFill>
              <a:latin typeface="Consolas" panose="020B0609020204030204" pitchFamily="49" charset="0"/>
            </a:endParaRPr>
          </a:p>
          <a:p>
            <a:r>
              <a:rPr lang="en-US" sz="1836">
                <a:solidFill>
                  <a:srgbClr val="008000"/>
                </a:solidFill>
                <a:latin typeface="Consolas" panose="020B0609020204030204" pitchFamily="49" charset="0"/>
              </a:rPr>
              <a:t>-- GROUP BY SETS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GROUPING</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SETS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endParaRPr lang="en-US" sz="4488"/>
          </a:p>
        </p:txBody>
      </p:sp>
    </p:spTree>
    <p:extLst>
      <p:ext uri="{BB962C8B-B14F-4D97-AF65-F5344CB8AC3E}">
        <p14:creationId xmlns:p14="http://schemas.microsoft.com/office/powerpoint/2010/main" val="11013624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Adaptive cache</a:t>
            </a:r>
          </a:p>
        </p:txBody>
      </p:sp>
    </p:spTree>
    <p:extLst>
      <p:ext uri="{BB962C8B-B14F-4D97-AF65-F5344CB8AC3E}">
        <p14:creationId xmlns:p14="http://schemas.microsoft.com/office/powerpoint/2010/main" val="35188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4" y="1142880"/>
            <a:ext cx="4789913" cy="474602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r>
              <a:rPr lang="en-US" dirty="0">
                <a:solidFill>
                  <a:schemeClr val="tx2"/>
                </a:solidFill>
              </a:rPr>
              <a:t>Isolation level </a:t>
            </a: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483890" y="1486420"/>
            <a:ext cx="4947777" cy="67044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ALTER DATABASE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MyDatabase</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READ_COMMITTED_SNAPSHOT ON</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Mar’2019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Snapshot Isolation</a:t>
            </a:r>
          </a:p>
        </p:txBody>
      </p:sp>
    </p:spTree>
    <p:extLst>
      <p:ext uri="{BB962C8B-B14F-4D97-AF65-F5344CB8AC3E}">
        <p14:creationId xmlns:p14="http://schemas.microsoft.com/office/powerpoint/2010/main" val="28550196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defTabSz="932563">
              <a:defRPr/>
            </a:pPr>
            <a:r>
              <a:rPr lang="en-US" sz="3672" spc="306">
                <a:solidFill>
                  <a:srgbClr val="0078D7"/>
                </a:solidFill>
              </a:rPr>
              <a:t>Accelerated database recovery</a:t>
            </a:r>
          </a:p>
        </p:txBody>
      </p:sp>
      <p:sp>
        <p:nvSpPr>
          <p:cNvPr id="6" name="Text Placeholder 2">
            <a:extLst>
              <a:ext uri="{FF2B5EF4-FFF2-40B4-BE49-F238E27FC236}">
                <a16:creationId xmlns:a16="http://schemas.microsoft.com/office/drawing/2014/main" id="{E29F4598-928E-4C33-BDA2-F513CCD187C4}"/>
              </a:ext>
            </a:extLst>
          </p:cNvPr>
          <p:cNvSpPr txBox="1">
            <a:spLocks/>
          </p:cNvSpPr>
          <p:nvPr/>
        </p:nvSpPr>
        <p:spPr>
          <a:xfrm>
            <a:off x="275481" y="1523871"/>
            <a:ext cx="6059333" cy="477087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a:t>Overview</a:t>
            </a:r>
          </a:p>
          <a:p>
            <a:pPr lvl="1"/>
            <a:r>
              <a:rPr lang="en-US" sz="1836"/>
              <a:t>New SQL database engine feature</a:t>
            </a:r>
          </a:p>
          <a:p>
            <a:pPr lvl="1"/>
            <a:r>
              <a:rPr lang="en-US" sz="1836"/>
              <a:t>Redesigns the engine recovery process</a:t>
            </a:r>
          </a:p>
          <a:p>
            <a:pPr lvl="1"/>
            <a:r>
              <a:rPr lang="en-US" sz="1836"/>
              <a:t>Speeds up the 3 recovery phases</a:t>
            </a:r>
          </a:p>
          <a:p>
            <a:endParaRPr lang="en-US" sz="2448"/>
          </a:p>
          <a:p>
            <a:r>
              <a:rPr lang="en-US" sz="2448"/>
              <a:t>Benefits</a:t>
            </a:r>
          </a:p>
          <a:p>
            <a:pPr lvl="1"/>
            <a:r>
              <a:rPr lang="en-US" sz="1836"/>
              <a:t>Fast and consistent database recovery</a:t>
            </a:r>
          </a:p>
          <a:p>
            <a:pPr lvl="1"/>
            <a:r>
              <a:rPr lang="en-US" sz="1836"/>
              <a:t>Instantaneous transaction rollback</a:t>
            </a:r>
          </a:p>
          <a:p>
            <a:pPr lvl="1"/>
            <a:r>
              <a:rPr lang="en-US" sz="1836"/>
              <a:t>	Regardless of number or age of transactions</a:t>
            </a:r>
          </a:p>
          <a:p>
            <a:pPr lvl="1"/>
            <a:r>
              <a:rPr lang="en-US" sz="1836"/>
              <a:t>Fast pause and resume operations</a:t>
            </a:r>
          </a:p>
          <a:p>
            <a:pPr lvl="1"/>
            <a:endParaRPr lang="en-US" sz="1836"/>
          </a:p>
        </p:txBody>
      </p:sp>
      <p:pic>
        <p:nvPicPr>
          <p:cNvPr id="3" name="Picture 2" descr="A screenshot of a social media post&#10;&#10;Description automatically generated">
            <a:extLst>
              <a:ext uri="{FF2B5EF4-FFF2-40B4-BE49-F238E27FC236}">
                <a16:creationId xmlns:a16="http://schemas.microsoft.com/office/drawing/2014/main" id="{FE0BD350-EA4A-44D8-8EDC-1F9320748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5" y="1411821"/>
            <a:ext cx="4964166" cy="2588214"/>
          </a:xfrm>
          <a:prstGeom prst="rect">
            <a:avLst/>
          </a:prstGeom>
        </p:spPr>
      </p:pic>
      <p:pic>
        <p:nvPicPr>
          <p:cNvPr id="5" name="Picture 4" descr="A screenshot of a map&#10;&#10;Description automatically generated">
            <a:extLst>
              <a:ext uri="{FF2B5EF4-FFF2-40B4-BE49-F238E27FC236}">
                <a16:creationId xmlns:a16="http://schemas.microsoft.com/office/drawing/2014/main" id="{63DB1E7F-B50D-462D-9248-2B8F9762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811" y="4000034"/>
            <a:ext cx="4964169" cy="2857932"/>
          </a:xfrm>
          <a:prstGeom prst="rect">
            <a:avLst/>
          </a:prstGeom>
        </p:spPr>
      </p:pic>
    </p:spTree>
    <p:extLst>
      <p:ext uri="{BB962C8B-B14F-4D97-AF65-F5344CB8AC3E}">
        <p14:creationId xmlns:p14="http://schemas.microsoft.com/office/powerpoint/2010/main" val="26992889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Gen2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Compute</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dirty="0">
                  <a:solidFill>
                    <a:srgbClr val="FFFFFF"/>
                  </a:solidFill>
                  <a:latin typeface="Segoe UI Semilight"/>
                </a:rPr>
                <a:t>Memory</a:t>
              </a:r>
              <a:endParaRPr lang="en-GB" sz="1399"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r>
              <a:rPr lang="en-US" sz="1399">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Control</a:t>
            </a:r>
            <a:endParaRPr lang="en-GB" sz="1199">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SSD TempDB</a:t>
              </a:r>
              <a:endParaRPr lang="en-GB" sz="1399">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2889441" y="2807"/>
            <a:ext cx="8747301" cy="811895"/>
          </a:xfrm>
        </p:spPr>
        <p:txBody>
          <a:bodyPr/>
          <a:lstStyle/>
          <a:p>
            <a:r>
              <a:rPr lang="en-US"/>
              <a:t>Automated Tiering Of Storage Layers</a:t>
            </a:r>
            <a:endParaRPr lang="en-GB"/>
          </a:p>
        </p:txBody>
      </p:sp>
      <p:graphicFrame>
        <p:nvGraphicFramePr>
          <p:cNvPr id="7" name="Diagram 6">
            <a:extLst>
              <a:ext uri="{FF2B5EF4-FFF2-40B4-BE49-F238E27FC236}">
                <a16:creationId xmlns:a16="http://schemas.microsoft.com/office/drawing/2014/main" id="{B3079697-8C25-487F-9881-BA582E04CCF5}"/>
              </a:ext>
            </a:extLst>
          </p:cNvPr>
          <p:cNvGraphicFramePr/>
          <p:nvPr>
            <p:extLst>
              <p:ext uri="{D42A27DB-BD31-4B8C-83A1-F6EECF244321}">
                <p14:modId xmlns:p14="http://schemas.microsoft.com/office/powerpoint/2010/main" val="2412112388"/>
              </p:ext>
            </p:extLst>
          </p:nvPr>
        </p:nvGraphicFramePr>
        <p:xfrm>
          <a:off x="2073335" y="1213175"/>
          <a:ext cx="8289807" cy="5047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51672" y="204966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51672" y="3497264"/>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51671" y="494485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33934" y="1965236"/>
            <a:ext cx="1440085" cy="627822"/>
          </a:xfrm>
          <a:prstGeom prst="rect">
            <a:avLst/>
          </a:prstGeom>
          <a:noFill/>
        </p:spPr>
        <p:txBody>
          <a:bodyPr wrap="none" lIns="182854" tIns="146283" rIns="182854" bIns="146283" rtlCol="0">
            <a:spAutoFit/>
          </a:bodyPr>
          <a:lstStyle/>
          <a:p>
            <a:pPr defTabSz="932634">
              <a:lnSpc>
                <a:spcPct val="90000"/>
              </a:lnSpc>
              <a:spcAft>
                <a:spcPts val="600"/>
              </a:spcAft>
            </a:pPr>
            <a:r>
              <a:rPr lang="en-US" sz="2400"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33935" y="3339876"/>
            <a:ext cx="1404181" cy="803817"/>
          </a:xfrm>
          <a:prstGeom prst="rect">
            <a:avLst/>
          </a:prstGeom>
          <a:noFill/>
        </p:spPr>
        <p:txBody>
          <a:bodyPr wrap="none" lIns="182854" tIns="146283" rIns="182854" bIns="146283" rtlCol="0">
            <a:spAutoFit/>
          </a:bodyPr>
          <a:lstStyle/>
          <a:p>
            <a:pPr defTabSz="932634">
              <a:lnSpc>
                <a:spcPct val="90000"/>
              </a:lnSpc>
              <a:spcAft>
                <a:spcPts val="600"/>
              </a:spcAft>
            </a:pPr>
            <a:r>
              <a:rPr lang="en-US" sz="3599">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16199" y="4474579"/>
            <a:ext cx="228536" cy="1786032"/>
          </a:xfrm>
          <a:prstGeom prst="rect">
            <a:avLst/>
          </a:prstGeom>
          <a:noFill/>
        </p:spPr>
        <p:txBody>
          <a:bodyPr wrap="square" lIns="182829" tIns="146263" rIns="182829" bIns="146263" rtlCol="0">
            <a:spAutoFit/>
          </a:bodyPr>
          <a:lstStyle/>
          <a:p>
            <a:pPr defTabSz="932527">
              <a:lnSpc>
                <a:spcPct val="90000"/>
              </a:lnSpc>
              <a:spcAft>
                <a:spcPts val="600"/>
              </a:spcAft>
            </a:pPr>
            <a:r>
              <a:rPr lang="en-GB" sz="7197">
                <a:solidFill>
                  <a:srgbClr val="353535"/>
                </a:solidFill>
                <a:latin typeface="Segoe UI Semilight"/>
              </a:rPr>
              <a:t>∞</a:t>
            </a:r>
          </a:p>
          <a:p>
            <a:pPr defTabSz="932527">
              <a:lnSpc>
                <a:spcPct val="90000"/>
              </a:lnSpc>
              <a:spcAft>
                <a:spcPts val="600"/>
              </a:spcAft>
            </a:pPr>
            <a:endParaRPr lang="en-GB" sz="2800"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715361" y="3397778"/>
            <a:ext cx="1090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50974" y="1964060"/>
            <a:ext cx="108046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612783" y="4829154"/>
            <a:ext cx="1296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100 </a:t>
            </a:r>
            <a:r>
              <a:rPr lang="en-US" sz="2400" err="1">
                <a:gradFill>
                  <a:gsLst>
                    <a:gs pos="2917">
                      <a:srgbClr val="353535"/>
                    </a:gs>
                    <a:gs pos="30000">
                      <a:srgbClr val="353535"/>
                    </a:gs>
                  </a:gsLst>
                  <a:lin ang="5400000" scaled="0"/>
                </a:gradFill>
                <a:latin typeface="Segoe UI Semilight"/>
              </a:rPr>
              <a:t>ms</a:t>
            </a:r>
            <a:endParaRPr lang="en-US" sz="2400">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8494" y="932646"/>
            <a:ext cx="1512870"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Node</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803258" y="976643"/>
            <a:ext cx="1270118"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Access</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90408" y="1451176"/>
            <a:ext cx="0" cy="457135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77532" y="525884"/>
            <a:ext cx="0" cy="274281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10014204" y="1779805"/>
            <a:ext cx="134259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10011948" y="3225450"/>
            <a:ext cx="164276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10001451" y="4999737"/>
            <a:ext cx="1465211"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7206769" cy="565027"/>
          </a:xfrm>
        </p:spPr>
        <p:txBody>
          <a:bodyPr/>
          <a:lstStyle/>
          <a:p>
            <a:r>
              <a:rPr lang="en-GB" sz="4000" dirty="0"/>
              <a:t>Adaptive cache miss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8826937-5D27-4C4C-A024-3E01C45B5485}"/>
              </a:ext>
            </a:extLst>
          </p:cNvPr>
          <p:cNvGrpSpPr/>
          <p:nvPr/>
        </p:nvGrpSpPr>
        <p:grpSpPr>
          <a:xfrm>
            <a:off x="2998522" y="3118923"/>
            <a:ext cx="1815991" cy="1659853"/>
            <a:chOff x="3780031" y="2007345"/>
            <a:chExt cx="1335409" cy="1220591"/>
          </a:xfrm>
        </p:grpSpPr>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3780031" y="2007345"/>
              <a:ext cx="1335409" cy="12205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algn="ct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4016376"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4086515"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4156653"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4226792"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4296930"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4367069"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443720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450734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579151"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649290"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719429"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2502" y="233625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Title 1">
            <a:extLst>
              <a:ext uri="{FF2B5EF4-FFF2-40B4-BE49-F238E27FC236}">
                <a16:creationId xmlns:a16="http://schemas.microsoft.com/office/drawing/2014/main" id="{DFE5DB12-A949-44A8-9737-1D9DAFF307C7}"/>
              </a:ext>
            </a:extLst>
          </p:cNvPr>
          <p:cNvSpPr txBox="1">
            <a:spLocks/>
          </p:cNvSpPr>
          <p:nvPr/>
        </p:nvSpPr>
        <p:spPr>
          <a:xfrm>
            <a:off x="87128" y="220617"/>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dirty="0"/>
              <a:t>Adaptive cache hit (hot scan)</a:t>
            </a:r>
          </a:p>
        </p:txBody>
      </p:sp>
      <p:sp>
        <p:nvSpPr>
          <p:cNvPr id="240" name="Flowchart: Process 239">
            <a:extLst>
              <a:ext uri="{FF2B5EF4-FFF2-40B4-BE49-F238E27FC236}">
                <a16:creationId xmlns:a16="http://schemas.microsoft.com/office/drawing/2014/main" id="{2BC77EBD-FF6B-4B62-820C-A0B4899E96D5}"/>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11248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88889E-6 1.23457E-7 L -0.18907 -0.28148 " pathEditMode="relative" rAng="0" ptsTypes="AA">
                                      <p:cBhvr>
                                        <p:cTn id="32" dur="2000" fill="hold"/>
                                        <p:tgtEl>
                                          <p:spTgt spid="795"/>
                                        </p:tgtEl>
                                        <p:attrNameLst>
                                          <p:attrName>ppt_x</p:attrName>
                                          <p:attrName>ppt_y</p:attrName>
                                        </p:attrNameLst>
                                      </p:cBhvr>
                                      <p:rCtr x="-9462" y="-13981"/>
                                    </p:animMotion>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00"/>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61111E-6 1.60494E-6 L 0.00608 -0.29938 " pathEditMode="relative" rAng="0" ptsTypes="AA">
                                      <p:cBhvr>
                                        <p:cTn id="41" dur="2000" fill="hold"/>
                                        <p:tgtEl>
                                          <p:spTgt spid="800"/>
                                        </p:tgtEl>
                                        <p:attrNameLst>
                                          <p:attrName>ppt_x</p:attrName>
                                          <p:attrName>ppt_y</p:attrName>
                                        </p:attrNameLst>
                                      </p:cBhvr>
                                      <p:rCtr x="295" y="-149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01"/>
                                        </p:tgtEl>
                                        <p:attrNameLst>
                                          <p:attrName>style.visibility</p:attrName>
                                        </p:attrNameLst>
                                      </p:cBhvr>
                                      <p:to>
                                        <p:strVal val="visible"/>
                                      </p:to>
                                    </p:set>
                                  </p:childTnLst>
                                </p:cTn>
                              </p:par>
                              <p:par>
                                <p:cTn id="46" presetID="42" presetClass="path" presetSubtype="0" accel="50000" decel="50000" fill="hold" grpId="1" nodeType="withEffect">
                                  <p:stCondLst>
                                    <p:cond delay="0"/>
                                  </p:stCondLst>
                                  <p:childTnLst>
                                    <p:animMotion origin="layout" path="M -8.33333E-7 1.60494E-6 L 0.41129 -0.19259 " pathEditMode="relative" rAng="0" ptsTypes="AA">
                                      <p:cBhvr>
                                        <p:cTn id="47" dur="2000" fill="hold"/>
                                        <p:tgtEl>
                                          <p:spTgt spid="801"/>
                                        </p:tgtEl>
                                        <p:attrNameLst>
                                          <p:attrName>ppt_x</p:attrName>
                                          <p:attrName>ppt_y</p:attrName>
                                        </p:attrNameLst>
                                      </p:cBhvr>
                                      <p:rCtr x="20556" y="-9630"/>
                                    </p:animMotion>
                                  </p:childTnLst>
                                </p:cTn>
                              </p:par>
                            </p:childTnLst>
                          </p:cTn>
                        </p:par>
                        <p:par>
                          <p:cTn id="48" fill="hold">
                            <p:stCondLst>
                              <p:cond delay="2000"/>
                            </p:stCondLst>
                            <p:childTnLst>
                              <p:par>
                                <p:cTn id="49" presetID="10" presetClass="exit" presetSubtype="0" fill="hold" grpId="3" nodeType="afterEffect">
                                  <p:stCondLst>
                                    <p:cond delay="0"/>
                                  </p:stCondLst>
                                  <p:childTnLst>
                                    <p:animEffect transition="out" filter="fade">
                                      <p:cBhvr>
                                        <p:cTn id="50" dur="500"/>
                                        <p:tgtEl>
                                          <p:spTgt spid="801"/>
                                        </p:tgtEl>
                                      </p:cBhvr>
                                    </p:animEffect>
                                    <p:set>
                                      <p:cBhvr>
                                        <p:cTn id="51" dur="1" fill="hold">
                                          <p:stCondLst>
                                            <p:cond delay="499"/>
                                          </p:stCondLst>
                                        </p:cTn>
                                        <p:tgtEl>
                                          <p:spTgt spid="80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79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9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801"/>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804"/>
                                        </p:tgtEl>
                                        <p:attrNameLst>
                                          <p:attrName>style.visibility</p:attrName>
                                        </p:attrNameLst>
                                      </p:cBhvr>
                                      <p:to>
                                        <p:strVal val="visible"/>
                                      </p:to>
                                    </p:set>
                                    <p:anim calcmode="lin" valueType="num">
                                      <p:cBhvr additive="base">
                                        <p:cTn id="72" dur="500" fill="hold"/>
                                        <p:tgtEl>
                                          <p:spTgt spid="804"/>
                                        </p:tgtEl>
                                        <p:attrNameLst>
                                          <p:attrName>ppt_x</p:attrName>
                                        </p:attrNameLst>
                                      </p:cBhvr>
                                      <p:tavLst>
                                        <p:tav tm="0">
                                          <p:val>
                                            <p:strVal val="#ppt_x"/>
                                          </p:val>
                                        </p:tav>
                                        <p:tav tm="100000">
                                          <p:val>
                                            <p:strVal val="#ppt_x"/>
                                          </p:val>
                                        </p:tav>
                                      </p:tavLst>
                                    </p:anim>
                                    <p:anim calcmode="lin" valueType="num">
                                      <p:cBhvr additive="base">
                                        <p:cTn id="73" dur="500" fill="hold"/>
                                        <p:tgtEl>
                                          <p:spTgt spid="804"/>
                                        </p:tgtEl>
                                        <p:attrNameLst>
                                          <p:attrName>ppt_y</p:attrName>
                                        </p:attrNameLst>
                                      </p:cBhvr>
                                      <p:tavLst>
                                        <p:tav tm="0">
                                          <p:val>
                                            <p:strVal val="1+#ppt_h/2"/>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23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0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3.61111E-6 -2.96296E-6 L 0.41598 -0.20308 " pathEditMode="relative" rAng="0" ptsTypes="AA">
                                      <p:cBhvr>
                                        <p:cTn id="81" dur="2000" fill="hold"/>
                                        <p:tgtEl>
                                          <p:spTgt spid="805"/>
                                        </p:tgtEl>
                                        <p:attrNameLst>
                                          <p:attrName>ppt_x</p:attrName>
                                          <p:attrName>ppt_y</p:attrName>
                                        </p:attrNameLst>
                                      </p:cBhvr>
                                      <p:rCtr x="20799" y="-10154"/>
                                    </p:animMotion>
                                  </p:childTnLst>
                                </p:cTn>
                              </p:par>
                            </p:childTnLst>
                          </p:cTn>
                        </p:par>
                        <p:par>
                          <p:cTn id="82" fill="hold">
                            <p:stCondLst>
                              <p:cond delay="2000"/>
                            </p:stCondLst>
                            <p:childTnLst>
                              <p:par>
                                <p:cTn id="83" presetID="10" presetClass="exit" presetSubtype="0" fill="hold" grpId="2" nodeType="afterEffect">
                                  <p:stCondLst>
                                    <p:cond delay="0"/>
                                  </p:stCondLst>
                                  <p:childTnLst>
                                    <p:animEffect transition="out" filter="fade">
                                      <p:cBhvr>
                                        <p:cTn id="84" dur="500"/>
                                        <p:tgtEl>
                                          <p:spTgt spid="805"/>
                                        </p:tgtEl>
                                      </p:cBhvr>
                                    </p:animEffect>
                                    <p:set>
                                      <p:cBhvr>
                                        <p:cTn id="85" dur="1" fill="hold">
                                          <p:stCondLst>
                                            <p:cond delay="499"/>
                                          </p:stCondLst>
                                        </p:cTn>
                                        <p:tgtEl>
                                          <p:spTgt spid="805"/>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804"/>
                                        </p:tgtEl>
                                        <p:attrNameLst>
                                          <p:attrName>ppt_x</p:attrName>
                                        </p:attrNameLst>
                                      </p:cBhvr>
                                      <p:tavLst>
                                        <p:tav tm="0">
                                          <p:val>
                                            <p:strVal val="ppt_x"/>
                                          </p:val>
                                        </p:tav>
                                        <p:tav tm="100000">
                                          <p:val>
                                            <p:strVal val="ppt_x"/>
                                          </p:val>
                                        </p:tav>
                                      </p:tavLst>
                                    </p:anim>
                                    <p:anim calcmode="lin" valueType="num">
                                      <p:cBhvr additive="base">
                                        <p:cTn id="88" dur="500"/>
                                        <p:tgtEl>
                                          <p:spTgt spid="804"/>
                                        </p:tgtEl>
                                        <p:attrNameLst>
                                          <p:attrName>ppt_y</p:attrName>
                                        </p:attrNameLst>
                                      </p:cBhvr>
                                      <p:tavLst>
                                        <p:tav tm="0">
                                          <p:val>
                                            <p:strVal val="ppt_y"/>
                                          </p:val>
                                        </p:tav>
                                        <p:tav tm="100000">
                                          <p:val>
                                            <p:strVal val="1+ppt_h/2"/>
                                          </p:val>
                                        </p:tav>
                                      </p:tavLst>
                                    </p:anim>
                                    <p:set>
                                      <p:cBhvr>
                                        <p:cTn id="89" dur="1" fill="hold">
                                          <p:stCondLst>
                                            <p:cond delay="499"/>
                                          </p:stCondLst>
                                        </p:cTn>
                                        <p:tgtEl>
                                          <p:spTgt spid="8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P spid="804" grpId="0"/>
      <p:bldP spid="804" grpId="1"/>
      <p:bldP spid="805" grpId="0" animBg="1"/>
      <p:bldP spid="805" grpId="1" animBg="1"/>
      <p:bldP spid="805" grpId="2" animBg="1"/>
      <p:bldP spid="23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44884" y="1147718"/>
            <a:ext cx="6426714" cy="1762832"/>
          </a:xfrm>
          <a:prstGeom prst="flowChartProcess">
            <a:avLst/>
          </a:prstGeom>
          <a:solidFill>
            <a:schemeClr val="accent1">
              <a:alpha val="7000"/>
            </a:schemeClr>
          </a:solid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190067" y="176478"/>
            <a:ext cx="3351447" cy="1266209"/>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DBCC DROPCLEANBUFFERS (ALL)</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23852" y="298153"/>
            <a:ext cx="785480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dirty="0"/>
              <a:t>Clearing the adaptive cache</a:t>
            </a:r>
          </a:p>
        </p:txBody>
      </p:sp>
      <p:sp>
        <p:nvSpPr>
          <p:cNvPr id="5" name="Rectangle 4">
            <a:extLst>
              <a:ext uri="{FF2B5EF4-FFF2-40B4-BE49-F238E27FC236}">
                <a16:creationId xmlns:a16="http://schemas.microsoft.com/office/drawing/2014/main" id="{8F6A49E0-AF4B-4A11-9344-D0FE3BFD926C}"/>
              </a:ext>
            </a:extLst>
          </p:cNvPr>
          <p:cNvSpPr/>
          <p:nvPr/>
        </p:nvSpPr>
        <p:spPr bwMode="auto">
          <a:xfrm>
            <a:off x="574405" y="1130126"/>
            <a:ext cx="6447879" cy="1801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8EA52B4C-9F28-4301-8BCE-E5CD4D958A50}"/>
              </a:ext>
            </a:extLst>
          </p:cNvPr>
          <p:cNvSpPr txBox="1"/>
          <p:nvPr/>
        </p:nvSpPr>
        <p:spPr>
          <a:xfrm>
            <a:off x="9190066" y="418993"/>
            <a:ext cx="3351447" cy="805229"/>
          </a:xfrm>
          <a:prstGeom prst="rect">
            <a:avLst/>
          </a:prstGeom>
          <a:noFill/>
        </p:spPr>
        <p:txBody>
          <a:bodyPr wrap="square" lIns="248694" tIns="198955" rIns="248694" bIns="198955" rtlCol="0">
            <a:spAutoFit/>
          </a:bodyPr>
          <a:lstStyle/>
          <a:p>
            <a:pPr algn="ctr">
              <a:lnSpc>
                <a:spcPct val="90000"/>
              </a:lnSpc>
              <a:spcAft>
                <a:spcPts val="816"/>
              </a:spcAft>
            </a:pPr>
            <a:r>
              <a:rPr lang="en-US" sz="2856">
                <a:gradFill>
                  <a:gsLst>
                    <a:gs pos="2917">
                      <a:schemeClr val="tx1"/>
                    </a:gs>
                    <a:gs pos="30000">
                      <a:schemeClr val="tx1"/>
                    </a:gs>
                  </a:gsLst>
                  <a:lin ang="5400000" scaled="0"/>
                </a:gradFill>
              </a:rPr>
              <a:t>Pause or Scale</a:t>
            </a:r>
          </a:p>
        </p:txBody>
      </p:sp>
      <p:sp>
        <p:nvSpPr>
          <p:cNvPr id="241" name="Flowchart: Process 240">
            <a:extLst>
              <a:ext uri="{FF2B5EF4-FFF2-40B4-BE49-F238E27FC236}">
                <a16:creationId xmlns:a16="http://schemas.microsoft.com/office/drawing/2014/main" id="{678FD7B3-9554-4ABE-AC0D-35C32AE6C6D0}"/>
              </a:ext>
            </a:extLst>
          </p:cNvPr>
          <p:cNvSpPr/>
          <p:nvPr/>
        </p:nvSpPr>
        <p:spPr bwMode="auto">
          <a:xfrm>
            <a:off x="544884" y="3065917"/>
            <a:ext cx="6426714" cy="1822459"/>
          </a:xfrm>
          <a:prstGeom prst="flowChartProcess">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Flowchart: Process 230">
            <a:extLst>
              <a:ext uri="{FF2B5EF4-FFF2-40B4-BE49-F238E27FC236}">
                <a16:creationId xmlns:a16="http://schemas.microsoft.com/office/drawing/2014/main" id="{DA10C761-4285-4BD5-8FE7-A5474B0C523D}"/>
              </a:ext>
            </a:extLst>
          </p:cNvPr>
          <p:cNvSpPr/>
          <p:nvPr/>
        </p:nvSpPr>
        <p:spPr bwMode="auto">
          <a:xfrm>
            <a:off x="481236" y="3048993"/>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Flowchart: Process 231">
            <a:extLst>
              <a:ext uri="{FF2B5EF4-FFF2-40B4-BE49-F238E27FC236}">
                <a16:creationId xmlns:a16="http://schemas.microsoft.com/office/drawing/2014/main" id="{A7F20FD5-E8E6-4ECC-A933-D28BBF975B8A}"/>
              </a:ext>
            </a:extLst>
          </p:cNvPr>
          <p:cNvSpPr/>
          <p:nvPr/>
        </p:nvSpPr>
        <p:spPr bwMode="auto">
          <a:xfrm>
            <a:off x="506878" y="1168884"/>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B6288015-F421-4B39-9011-3A3ECAC662C5}"/>
              </a:ext>
            </a:extLst>
          </p:cNvPr>
          <p:cNvSpPr/>
          <p:nvPr/>
        </p:nvSpPr>
        <p:spPr bwMode="auto">
          <a:xfrm>
            <a:off x="7379101" y="2192637"/>
            <a:ext cx="353640" cy="1756211"/>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14D2CD5-2333-4ECB-9325-3EBEADDD68A9}"/>
              </a:ext>
            </a:extLst>
          </p:cNvPr>
          <p:cNvSpPr txBox="1"/>
          <p:nvPr/>
        </p:nvSpPr>
        <p:spPr>
          <a:xfrm>
            <a:off x="7732741" y="2829158"/>
            <a:ext cx="1984988" cy="240136"/>
          </a:xfrm>
          <a:prstGeom prst="rect">
            <a:avLst/>
          </a:prstGeom>
          <a:noFill/>
          <a:ln>
            <a:noFill/>
          </a:ln>
        </p:spPr>
        <p:txBody>
          <a:bodyPr wrap="square" lIns="0" tIns="0" rIns="0" bIns="0" rtlCol="0">
            <a:spAutoFit/>
          </a:bodyPr>
          <a:lstStyle/>
          <a:p>
            <a:pPr algn="ctr"/>
            <a:r>
              <a:rPr lang="en-US" sz="1530">
                <a:gradFill>
                  <a:gsLst>
                    <a:gs pos="2917">
                      <a:schemeClr val="tx1"/>
                    </a:gs>
                    <a:gs pos="30000">
                      <a:schemeClr val="tx1"/>
                    </a:gs>
                  </a:gsLst>
                  <a:lin ang="5400000" scaled="0"/>
                </a:gradFill>
              </a:rPr>
              <a:t>Update costing info</a:t>
            </a:r>
          </a:p>
        </p:txBody>
      </p:sp>
    </p:spTree>
    <p:extLst>
      <p:ext uri="{BB962C8B-B14F-4D97-AF65-F5344CB8AC3E}">
        <p14:creationId xmlns:p14="http://schemas.microsoft.com/office/powerpoint/2010/main" val="38343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303"/>
                                        </p:tgtEl>
                                        <p:attrNameLst>
                                          <p:attrName>ppt_x</p:attrName>
                                        </p:attrNameLst>
                                      </p:cBhvr>
                                      <p:tavLst>
                                        <p:tav tm="0">
                                          <p:val>
                                            <p:strVal val="ppt_x"/>
                                          </p:val>
                                        </p:tav>
                                        <p:tav tm="100000">
                                          <p:val>
                                            <p:strVal val="ppt_x"/>
                                          </p:val>
                                        </p:tav>
                                      </p:tavLst>
                                    </p:anim>
                                    <p:anim calcmode="lin" valueType="num">
                                      <p:cBhvr additive="base">
                                        <p:cTn id="11" dur="500"/>
                                        <p:tgtEl>
                                          <p:spTgt spid="303"/>
                                        </p:tgtEl>
                                        <p:attrNameLst>
                                          <p:attrName>ppt_y</p:attrName>
                                        </p:attrNameLst>
                                      </p:cBhvr>
                                      <p:tavLst>
                                        <p:tav tm="0">
                                          <p:val>
                                            <p:strVal val="ppt_y"/>
                                          </p:val>
                                        </p:tav>
                                        <p:tav tm="100000">
                                          <p:val>
                                            <p:strVal val="1+ppt_h/2"/>
                                          </p:val>
                                        </p:tav>
                                      </p:tavLst>
                                    </p:anim>
                                    <p:set>
                                      <p:cBhvr>
                                        <p:cTn id="12" dur="1" fill="hold">
                                          <p:stCondLst>
                                            <p:cond delay="499"/>
                                          </p:stCondLst>
                                        </p:cTn>
                                        <p:tgtEl>
                                          <p:spTgt spid="303"/>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04"/>
                                        </p:tgtEl>
                                        <p:attrNameLst>
                                          <p:attrName>ppt_x</p:attrName>
                                        </p:attrNameLst>
                                      </p:cBhvr>
                                      <p:tavLst>
                                        <p:tav tm="0">
                                          <p:val>
                                            <p:strVal val="ppt_x"/>
                                          </p:val>
                                        </p:tav>
                                        <p:tav tm="100000">
                                          <p:val>
                                            <p:strVal val="ppt_x"/>
                                          </p:val>
                                        </p:tav>
                                      </p:tavLst>
                                    </p:anim>
                                    <p:anim calcmode="lin" valueType="num">
                                      <p:cBhvr additive="base">
                                        <p:cTn id="15" dur="500"/>
                                        <p:tgtEl>
                                          <p:spTgt spid="304"/>
                                        </p:tgtEl>
                                        <p:attrNameLst>
                                          <p:attrName>ppt_y</p:attrName>
                                        </p:attrNameLst>
                                      </p:cBhvr>
                                      <p:tavLst>
                                        <p:tav tm="0">
                                          <p:val>
                                            <p:strVal val="ppt_y"/>
                                          </p:val>
                                        </p:tav>
                                        <p:tav tm="100000">
                                          <p:val>
                                            <p:strVal val="1+ppt_h/2"/>
                                          </p:val>
                                        </p:tav>
                                      </p:tavLst>
                                    </p:anim>
                                    <p:set>
                                      <p:cBhvr>
                                        <p:cTn id="16" dur="1" fill="hold">
                                          <p:stCondLst>
                                            <p:cond delay="499"/>
                                          </p:stCondLst>
                                        </p:cTn>
                                        <p:tgtEl>
                                          <p:spTgt spid="304"/>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05"/>
                                        </p:tgtEl>
                                        <p:attrNameLst>
                                          <p:attrName>ppt_x</p:attrName>
                                        </p:attrNameLst>
                                      </p:cBhvr>
                                      <p:tavLst>
                                        <p:tav tm="0">
                                          <p:val>
                                            <p:strVal val="ppt_x"/>
                                          </p:val>
                                        </p:tav>
                                        <p:tav tm="100000">
                                          <p:val>
                                            <p:strVal val="ppt_x"/>
                                          </p:val>
                                        </p:tav>
                                      </p:tavLst>
                                    </p:anim>
                                    <p:anim calcmode="lin" valueType="num">
                                      <p:cBhvr additive="base">
                                        <p:cTn id="19" dur="500"/>
                                        <p:tgtEl>
                                          <p:spTgt spid="305"/>
                                        </p:tgtEl>
                                        <p:attrNameLst>
                                          <p:attrName>ppt_y</p:attrName>
                                        </p:attrNameLst>
                                      </p:cBhvr>
                                      <p:tavLst>
                                        <p:tav tm="0">
                                          <p:val>
                                            <p:strVal val="ppt_y"/>
                                          </p:val>
                                        </p:tav>
                                        <p:tav tm="100000">
                                          <p:val>
                                            <p:strVal val="1+ppt_h/2"/>
                                          </p:val>
                                        </p:tav>
                                      </p:tavLst>
                                    </p:anim>
                                    <p:set>
                                      <p:cBhvr>
                                        <p:cTn id="20" dur="1" fill="hold">
                                          <p:stCondLst>
                                            <p:cond delay="499"/>
                                          </p:stCondLst>
                                        </p:cTn>
                                        <p:tgtEl>
                                          <p:spTgt spid="305"/>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306"/>
                                        </p:tgtEl>
                                        <p:attrNameLst>
                                          <p:attrName>ppt_x</p:attrName>
                                        </p:attrNameLst>
                                      </p:cBhvr>
                                      <p:tavLst>
                                        <p:tav tm="0">
                                          <p:val>
                                            <p:strVal val="ppt_x"/>
                                          </p:val>
                                        </p:tav>
                                        <p:tav tm="100000">
                                          <p:val>
                                            <p:strVal val="ppt_x"/>
                                          </p:val>
                                        </p:tav>
                                      </p:tavLst>
                                    </p:anim>
                                    <p:anim calcmode="lin" valueType="num">
                                      <p:cBhvr additive="base">
                                        <p:cTn id="23" dur="500"/>
                                        <p:tgtEl>
                                          <p:spTgt spid="306"/>
                                        </p:tgtEl>
                                        <p:attrNameLst>
                                          <p:attrName>ppt_y</p:attrName>
                                        </p:attrNameLst>
                                      </p:cBhvr>
                                      <p:tavLst>
                                        <p:tav tm="0">
                                          <p:val>
                                            <p:strVal val="ppt_y"/>
                                          </p:val>
                                        </p:tav>
                                        <p:tav tm="100000">
                                          <p:val>
                                            <p:strVal val="1+ppt_h/2"/>
                                          </p:val>
                                        </p:tav>
                                      </p:tavLst>
                                    </p:anim>
                                    <p:set>
                                      <p:cBhvr>
                                        <p:cTn id="24" dur="1" fill="hold">
                                          <p:stCondLst>
                                            <p:cond delay="499"/>
                                          </p:stCondLst>
                                        </p:cTn>
                                        <p:tgtEl>
                                          <p:spTgt spid="306"/>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307"/>
                                        </p:tgtEl>
                                        <p:attrNameLst>
                                          <p:attrName>ppt_x</p:attrName>
                                        </p:attrNameLst>
                                      </p:cBhvr>
                                      <p:tavLst>
                                        <p:tav tm="0">
                                          <p:val>
                                            <p:strVal val="ppt_x"/>
                                          </p:val>
                                        </p:tav>
                                        <p:tav tm="100000">
                                          <p:val>
                                            <p:strVal val="ppt_x"/>
                                          </p:val>
                                        </p:tav>
                                      </p:tavLst>
                                    </p:anim>
                                    <p:anim calcmode="lin" valueType="num">
                                      <p:cBhvr additive="base">
                                        <p:cTn id="27" dur="500"/>
                                        <p:tgtEl>
                                          <p:spTgt spid="307"/>
                                        </p:tgtEl>
                                        <p:attrNameLst>
                                          <p:attrName>ppt_y</p:attrName>
                                        </p:attrNameLst>
                                      </p:cBhvr>
                                      <p:tavLst>
                                        <p:tav tm="0">
                                          <p:val>
                                            <p:strVal val="ppt_y"/>
                                          </p:val>
                                        </p:tav>
                                        <p:tav tm="100000">
                                          <p:val>
                                            <p:strVal val="1+ppt_h/2"/>
                                          </p:val>
                                        </p:tav>
                                      </p:tavLst>
                                    </p:anim>
                                    <p:set>
                                      <p:cBhvr>
                                        <p:cTn id="28" dur="1" fill="hold">
                                          <p:stCondLst>
                                            <p:cond delay="499"/>
                                          </p:stCondLst>
                                        </p:cTn>
                                        <p:tgtEl>
                                          <p:spTgt spid="307"/>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308"/>
                                        </p:tgtEl>
                                        <p:attrNameLst>
                                          <p:attrName>ppt_x</p:attrName>
                                        </p:attrNameLst>
                                      </p:cBhvr>
                                      <p:tavLst>
                                        <p:tav tm="0">
                                          <p:val>
                                            <p:strVal val="ppt_x"/>
                                          </p:val>
                                        </p:tav>
                                        <p:tav tm="100000">
                                          <p:val>
                                            <p:strVal val="ppt_x"/>
                                          </p:val>
                                        </p:tav>
                                      </p:tavLst>
                                    </p:anim>
                                    <p:anim calcmode="lin" valueType="num">
                                      <p:cBhvr additive="base">
                                        <p:cTn id="31" dur="500"/>
                                        <p:tgtEl>
                                          <p:spTgt spid="308"/>
                                        </p:tgtEl>
                                        <p:attrNameLst>
                                          <p:attrName>ppt_y</p:attrName>
                                        </p:attrNameLst>
                                      </p:cBhvr>
                                      <p:tavLst>
                                        <p:tav tm="0">
                                          <p:val>
                                            <p:strVal val="ppt_y"/>
                                          </p:val>
                                        </p:tav>
                                        <p:tav tm="100000">
                                          <p:val>
                                            <p:strVal val="1+ppt_h/2"/>
                                          </p:val>
                                        </p:tav>
                                      </p:tavLst>
                                    </p:anim>
                                    <p:set>
                                      <p:cBhvr>
                                        <p:cTn id="32" dur="1" fill="hold">
                                          <p:stCondLst>
                                            <p:cond delay="499"/>
                                          </p:stCondLst>
                                        </p:cTn>
                                        <p:tgtEl>
                                          <p:spTgt spid="308"/>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309"/>
                                        </p:tgtEl>
                                        <p:attrNameLst>
                                          <p:attrName>ppt_x</p:attrName>
                                        </p:attrNameLst>
                                      </p:cBhvr>
                                      <p:tavLst>
                                        <p:tav tm="0">
                                          <p:val>
                                            <p:strVal val="ppt_x"/>
                                          </p:val>
                                        </p:tav>
                                        <p:tav tm="100000">
                                          <p:val>
                                            <p:strVal val="ppt_x"/>
                                          </p:val>
                                        </p:tav>
                                      </p:tavLst>
                                    </p:anim>
                                    <p:anim calcmode="lin" valueType="num">
                                      <p:cBhvr additive="base">
                                        <p:cTn id="35" dur="500"/>
                                        <p:tgtEl>
                                          <p:spTgt spid="309"/>
                                        </p:tgtEl>
                                        <p:attrNameLst>
                                          <p:attrName>ppt_y</p:attrName>
                                        </p:attrNameLst>
                                      </p:cBhvr>
                                      <p:tavLst>
                                        <p:tav tm="0">
                                          <p:val>
                                            <p:strVal val="ppt_y"/>
                                          </p:val>
                                        </p:tav>
                                        <p:tav tm="100000">
                                          <p:val>
                                            <p:strVal val="1+ppt_h/2"/>
                                          </p:val>
                                        </p:tav>
                                      </p:tavLst>
                                    </p:anim>
                                    <p:set>
                                      <p:cBhvr>
                                        <p:cTn id="36" dur="1" fill="hold">
                                          <p:stCondLst>
                                            <p:cond delay="499"/>
                                          </p:stCondLst>
                                        </p:cTn>
                                        <p:tgtEl>
                                          <p:spTgt spid="309"/>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310"/>
                                        </p:tgtEl>
                                        <p:attrNameLst>
                                          <p:attrName>ppt_x</p:attrName>
                                        </p:attrNameLst>
                                      </p:cBhvr>
                                      <p:tavLst>
                                        <p:tav tm="0">
                                          <p:val>
                                            <p:strVal val="ppt_x"/>
                                          </p:val>
                                        </p:tav>
                                        <p:tav tm="100000">
                                          <p:val>
                                            <p:strVal val="ppt_x"/>
                                          </p:val>
                                        </p:tav>
                                      </p:tavLst>
                                    </p:anim>
                                    <p:anim calcmode="lin" valueType="num">
                                      <p:cBhvr additive="base">
                                        <p:cTn id="39" dur="500"/>
                                        <p:tgtEl>
                                          <p:spTgt spid="310"/>
                                        </p:tgtEl>
                                        <p:attrNameLst>
                                          <p:attrName>ppt_y</p:attrName>
                                        </p:attrNameLst>
                                      </p:cBhvr>
                                      <p:tavLst>
                                        <p:tav tm="0">
                                          <p:val>
                                            <p:strVal val="ppt_y"/>
                                          </p:val>
                                        </p:tav>
                                        <p:tav tm="100000">
                                          <p:val>
                                            <p:strVal val="1+ppt_h/2"/>
                                          </p:val>
                                        </p:tav>
                                      </p:tavLst>
                                    </p:anim>
                                    <p:set>
                                      <p:cBhvr>
                                        <p:cTn id="40" dur="1" fill="hold">
                                          <p:stCondLst>
                                            <p:cond delay="499"/>
                                          </p:stCondLst>
                                        </p:cTn>
                                        <p:tgtEl>
                                          <p:spTgt spid="310"/>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311"/>
                                        </p:tgtEl>
                                        <p:attrNameLst>
                                          <p:attrName>ppt_x</p:attrName>
                                        </p:attrNameLst>
                                      </p:cBhvr>
                                      <p:tavLst>
                                        <p:tav tm="0">
                                          <p:val>
                                            <p:strVal val="ppt_x"/>
                                          </p:val>
                                        </p:tav>
                                        <p:tav tm="100000">
                                          <p:val>
                                            <p:strVal val="ppt_x"/>
                                          </p:val>
                                        </p:tav>
                                      </p:tavLst>
                                    </p:anim>
                                    <p:anim calcmode="lin" valueType="num">
                                      <p:cBhvr additive="base">
                                        <p:cTn id="43" dur="500"/>
                                        <p:tgtEl>
                                          <p:spTgt spid="311"/>
                                        </p:tgtEl>
                                        <p:attrNameLst>
                                          <p:attrName>ppt_y</p:attrName>
                                        </p:attrNameLst>
                                      </p:cBhvr>
                                      <p:tavLst>
                                        <p:tav tm="0">
                                          <p:val>
                                            <p:strVal val="ppt_y"/>
                                          </p:val>
                                        </p:tav>
                                        <p:tav tm="100000">
                                          <p:val>
                                            <p:strVal val="1+ppt_h/2"/>
                                          </p:val>
                                        </p:tav>
                                      </p:tavLst>
                                    </p:anim>
                                    <p:set>
                                      <p:cBhvr>
                                        <p:cTn id="44" dur="1" fill="hold">
                                          <p:stCondLst>
                                            <p:cond delay="499"/>
                                          </p:stCondLst>
                                        </p:cTn>
                                        <p:tgtEl>
                                          <p:spTgt spid="311"/>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312"/>
                                        </p:tgtEl>
                                        <p:attrNameLst>
                                          <p:attrName>ppt_x</p:attrName>
                                        </p:attrNameLst>
                                      </p:cBhvr>
                                      <p:tavLst>
                                        <p:tav tm="0">
                                          <p:val>
                                            <p:strVal val="ppt_x"/>
                                          </p:val>
                                        </p:tav>
                                        <p:tav tm="100000">
                                          <p:val>
                                            <p:strVal val="ppt_x"/>
                                          </p:val>
                                        </p:tav>
                                      </p:tavLst>
                                    </p:anim>
                                    <p:anim calcmode="lin" valueType="num">
                                      <p:cBhvr additive="base">
                                        <p:cTn id="47" dur="500"/>
                                        <p:tgtEl>
                                          <p:spTgt spid="312"/>
                                        </p:tgtEl>
                                        <p:attrNameLst>
                                          <p:attrName>ppt_y</p:attrName>
                                        </p:attrNameLst>
                                      </p:cBhvr>
                                      <p:tavLst>
                                        <p:tav tm="0">
                                          <p:val>
                                            <p:strVal val="ppt_y"/>
                                          </p:val>
                                        </p:tav>
                                        <p:tav tm="100000">
                                          <p:val>
                                            <p:strVal val="1+ppt_h/2"/>
                                          </p:val>
                                        </p:tav>
                                      </p:tavLst>
                                    </p:anim>
                                    <p:set>
                                      <p:cBhvr>
                                        <p:cTn id="48" dur="1" fill="hold">
                                          <p:stCondLst>
                                            <p:cond delay="499"/>
                                          </p:stCondLst>
                                        </p:cTn>
                                        <p:tgtEl>
                                          <p:spTgt spid="312"/>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315"/>
                                        </p:tgtEl>
                                        <p:attrNameLst>
                                          <p:attrName>ppt_x</p:attrName>
                                        </p:attrNameLst>
                                      </p:cBhvr>
                                      <p:tavLst>
                                        <p:tav tm="0">
                                          <p:val>
                                            <p:strVal val="ppt_x"/>
                                          </p:val>
                                        </p:tav>
                                        <p:tav tm="100000">
                                          <p:val>
                                            <p:strVal val="ppt_x"/>
                                          </p:val>
                                        </p:tav>
                                      </p:tavLst>
                                    </p:anim>
                                    <p:anim calcmode="lin" valueType="num">
                                      <p:cBhvr additive="base">
                                        <p:cTn id="51" dur="500"/>
                                        <p:tgtEl>
                                          <p:spTgt spid="315"/>
                                        </p:tgtEl>
                                        <p:attrNameLst>
                                          <p:attrName>ppt_y</p:attrName>
                                        </p:attrNameLst>
                                      </p:cBhvr>
                                      <p:tavLst>
                                        <p:tav tm="0">
                                          <p:val>
                                            <p:strVal val="ppt_y"/>
                                          </p:val>
                                        </p:tav>
                                        <p:tav tm="100000">
                                          <p:val>
                                            <p:strVal val="1+ppt_h/2"/>
                                          </p:val>
                                        </p:tav>
                                      </p:tavLst>
                                    </p:anim>
                                    <p:set>
                                      <p:cBhvr>
                                        <p:cTn id="52" dur="1" fill="hold">
                                          <p:stCondLst>
                                            <p:cond delay="499"/>
                                          </p:stCondLst>
                                        </p:cTn>
                                        <p:tgtEl>
                                          <p:spTgt spid="315"/>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801"/>
                                        </p:tgtEl>
                                        <p:attrNameLst>
                                          <p:attrName>ppt_x</p:attrName>
                                        </p:attrNameLst>
                                      </p:cBhvr>
                                      <p:tavLst>
                                        <p:tav tm="0">
                                          <p:val>
                                            <p:strVal val="ppt_x"/>
                                          </p:val>
                                        </p:tav>
                                        <p:tav tm="100000">
                                          <p:val>
                                            <p:strVal val="ppt_x"/>
                                          </p:val>
                                        </p:tav>
                                      </p:tavLst>
                                    </p:anim>
                                    <p:anim calcmode="lin" valueType="num">
                                      <p:cBhvr additive="base">
                                        <p:cTn id="55" dur="500"/>
                                        <p:tgtEl>
                                          <p:spTgt spid="801"/>
                                        </p:tgtEl>
                                        <p:attrNameLst>
                                          <p:attrName>ppt_y</p:attrName>
                                        </p:attrNameLst>
                                      </p:cBhvr>
                                      <p:tavLst>
                                        <p:tav tm="0">
                                          <p:val>
                                            <p:strVal val="ppt_y"/>
                                          </p:val>
                                        </p:tav>
                                        <p:tav tm="100000">
                                          <p:val>
                                            <p:strVal val="1+ppt_h/2"/>
                                          </p:val>
                                        </p:tav>
                                      </p:tavLst>
                                    </p:anim>
                                    <p:set>
                                      <p:cBhvr>
                                        <p:cTn id="56" dur="1" fill="hold">
                                          <p:stCondLst>
                                            <p:cond delay="499"/>
                                          </p:stCondLst>
                                        </p:cTn>
                                        <p:tgtEl>
                                          <p:spTgt spid="801"/>
                                        </p:tgtEl>
                                        <p:attrNameLst>
                                          <p:attrName>style.visibility</p:attrName>
                                        </p:attrNameLst>
                                      </p:cBhvr>
                                      <p:to>
                                        <p:strVal val="hidden"/>
                                      </p:to>
                                    </p:set>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1"/>
                                        </p:tgtEl>
                                        <p:attrNameLst>
                                          <p:attrName>style.visibility</p:attrName>
                                        </p:attrNameLst>
                                      </p:cBhvr>
                                      <p:to>
                                        <p:strVal val="hidden"/>
                                      </p:to>
                                    </p:set>
                                  </p:childTnLst>
                                </p:cTn>
                              </p:par>
                              <p:par>
                                <p:cTn id="69" presetID="1" presetClass="exit" presetSubtype="0" fill="hold" grpId="0" nodeType="withEffect" nodePh="1">
                                  <p:stCondLst>
                                    <p:cond delay="0"/>
                                  </p:stCondLst>
                                  <p:endCondLst>
                                    <p:cond evt="begin" delay="0">
                                      <p:tn val="69"/>
                                    </p:cond>
                                  </p:end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0" nodeType="clickEffect">
                                  <p:stCondLst>
                                    <p:cond delay="0"/>
                                  </p:stCondLst>
                                  <p:childTnLst>
                                    <p:anim calcmode="lin" valueType="num">
                                      <p:cBhvr additive="base">
                                        <p:cTn id="88" dur="500"/>
                                        <p:tgtEl>
                                          <p:spTgt spid="292"/>
                                        </p:tgtEl>
                                        <p:attrNameLst>
                                          <p:attrName>ppt_x</p:attrName>
                                        </p:attrNameLst>
                                      </p:cBhvr>
                                      <p:tavLst>
                                        <p:tav tm="0">
                                          <p:val>
                                            <p:strVal val="ppt_x"/>
                                          </p:val>
                                        </p:tav>
                                        <p:tav tm="100000">
                                          <p:val>
                                            <p:strVal val="ppt_x"/>
                                          </p:val>
                                        </p:tav>
                                      </p:tavLst>
                                    </p:anim>
                                    <p:anim calcmode="lin" valueType="num">
                                      <p:cBhvr additive="base">
                                        <p:cTn id="89" dur="500"/>
                                        <p:tgtEl>
                                          <p:spTgt spid="292"/>
                                        </p:tgtEl>
                                        <p:attrNameLst>
                                          <p:attrName>ppt_y</p:attrName>
                                        </p:attrNameLst>
                                      </p:cBhvr>
                                      <p:tavLst>
                                        <p:tav tm="0">
                                          <p:val>
                                            <p:strVal val="ppt_y"/>
                                          </p:val>
                                        </p:tav>
                                        <p:tav tm="100000">
                                          <p:val>
                                            <p:strVal val="1+ppt_h/2"/>
                                          </p:val>
                                        </p:tav>
                                      </p:tavLst>
                                    </p:anim>
                                    <p:set>
                                      <p:cBhvr>
                                        <p:cTn id="90" dur="1" fill="hold">
                                          <p:stCondLst>
                                            <p:cond delay="499"/>
                                          </p:stCondLst>
                                        </p:cTn>
                                        <p:tgtEl>
                                          <p:spTgt spid="292"/>
                                        </p:tgtEl>
                                        <p:attrNameLst>
                                          <p:attrName>style.visibility</p:attrName>
                                        </p:attrNameLst>
                                      </p:cBhvr>
                                      <p:to>
                                        <p:strVal val="hidden"/>
                                      </p:to>
                                    </p:set>
                                  </p:childTnLst>
                                </p:cTn>
                              </p:par>
                              <p:par>
                                <p:cTn id="91" presetID="2" presetClass="exit" presetSubtype="4" fill="hold" grpId="0" nodeType="withEffect">
                                  <p:stCondLst>
                                    <p:cond delay="0"/>
                                  </p:stCondLst>
                                  <p:childTnLst>
                                    <p:anim calcmode="lin" valueType="num">
                                      <p:cBhvr additive="base">
                                        <p:cTn id="92" dur="500"/>
                                        <p:tgtEl>
                                          <p:spTgt spid="293"/>
                                        </p:tgtEl>
                                        <p:attrNameLst>
                                          <p:attrName>ppt_x</p:attrName>
                                        </p:attrNameLst>
                                      </p:cBhvr>
                                      <p:tavLst>
                                        <p:tav tm="0">
                                          <p:val>
                                            <p:strVal val="ppt_x"/>
                                          </p:val>
                                        </p:tav>
                                        <p:tav tm="100000">
                                          <p:val>
                                            <p:strVal val="ppt_x"/>
                                          </p:val>
                                        </p:tav>
                                      </p:tavLst>
                                    </p:anim>
                                    <p:anim calcmode="lin" valueType="num">
                                      <p:cBhvr additive="base">
                                        <p:cTn id="93" dur="500"/>
                                        <p:tgtEl>
                                          <p:spTgt spid="293"/>
                                        </p:tgtEl>
                                        <p:attrNameLst>
                                          <p:attrName>ppt_y</p:attrName>
                                        </p:attrNameLst>
                                      </p:cBhvr>
                                      <p:tavLst>
                                        <p:tav tm="0">
                                          <p:val>
                                            <p:strVal val="ppt_y"/>
                                          </p:val>
                                        </p:tav>
                                        <p:tav tm="100000">
                                          <p:val>
                                            <p:strVal val="1+ppt_h/2"/>
                                          </p:val>
                                        </p:tav>
                                      </p:tavLst>
                                    </p:anim>
                                    <p:set>
                                      <p:cBhvr>
                                        <p:cTn id="94" dur="1" fill="hold">
                                          <p:stCondLst>
                                            <p:cond delay="499"/>
                                          </p:stCondLst>
                                        </p:cTn>
                                        <p:tgtEl>
                                          <p:spTgt spid="293"/>
                                        </p:tgtEl>
                                        <p:attrNameLst>
                                          <p:attrName>style.visibility</p:attrName>
                                        </p:attrNameLst>
                                      </p:cBhvr>
                                      <p:to>
                                        <p:strVal val="hidden"/>
                                      </p:to>
                                    </p:set>
                                  </p:childTnLst>
                                </p:cTn>
                              </p:par>
                              <p:par>
                                <p:cTn id="95" presetID="2" presetClass="exit" presetSubtype="4" fill="hold" grpId="0" nodeType="withEffect">
                                  <p:stCondLst>
                                    <p:cond delay="0"/>
                                  </p:stCondLst>
                                  <p:childTnLst>
                                    <p:anim calcmode="lin" valueType="num">
                                      <p:cBhvr additive="base">
                                        <p:cTn id="96" dur="500"/>
                                        <p:tgtEl>
                                          <p:spTgt spid="294"/>
                                        </p:tgtEl>
                                        <p:attrNameLst>
                                          <p:attrName>ppt_x</p:attrName>
                                        </p:attrNameLst>
                                      </p:cBhvr>
                                      <p:tavLst>
                                        <p:tav tm="0">
                                          <p:val>
                                            <p:strVal val="ppt_x"/>
                                          </p:val>
                                        </p:tav>
                                        <p:tav tm="100000">
                                          <p:val>
                                            <p:strVal val="ppt_x"/>
                                          </p:val>
                                        </p:tav>
                                      </p:tavLst>
                                    </p:anim>
                                    <p:anim calcmode="lin" valueType="num">
                                      <p:cBhvr additive="base">
                                        <p:cTn id="97" dur="500"/>
                                        <p:tgtEl>
                                          <p:spTgt spid="294"/>
                                        </p:tgtEl>
                                        <p:attrNameLst>
                                          <p:attrName>ppt_y</p:attrName>
                                        </p:attrNameLst>
                                      </p:cBhvr>
                                      <p:tavLst>
                                        <p:tav tm="0">
                                          <p:val>
                                            <p:strVal val="ppt_y"/>
                                          </p:val>
                                        </p:tav>
                                        <p:tav tm="100000">
                                          <p:val>
                                            <p:strVal val="1+ppt_h/2"/>
                                          </p:val>
                                        </p:tav>
                                      </p:tavLst>
                                    </p:anim>
                                    <p:set>
                                      <p:cBhvr>
                                        <p:cTn id="98" dur="1" fill="hold">
                                          <p:stCondLst>
                                            <p:cond delay="499"/>
                                          </p:stCondLst>
                                        </p:cTn>
                                        <p:tgtEl>
                                          <p:spTgt spid="294"/>
                                        </p:tgtEl>
                                        <p:attrNameLst>
                                          <p:attrName>style.visibility</p:attrName>
                                        </p:attrNameLst>
                                      </p:cBhvr>
                                      <p:to>
                                        <p:strVal val="hidden"/>
                                      </p:to>
                                    </p:set>
                                  </p:childTnLst>
                                </p:cTn>
                              </p:par>
                              <p:par>
                                <p:cTn id="99" presetID="2" presetClass="exit" presetSubtype="4" fill="hold" grpId="0" nodeType="withEffect">
                                  <p:stCondLst>
                                    <p:cond delay="0"/>
                                  </p:stCondLst>
                                  <p:childTnLst>
                                    <p:anim calcmode="lin" valueType="num">
                                      <p:cBhvr additive="base">
                                        <p:cTn id="100" dur="500"/>
                                        <p:tgtEl>
                                          <p:spTgt spid="295"/>
                                        </p:tgtEl>
                                        <p:attrNameLst>
                                          <p:attrName>ppt_x</p:attrName>
                                        </p:attrNameLst>
                                      </p:cBhvr>
                                      <p:tavLst>
                                        <p:tav tm="0">
                                          <p:val>
                                            <p:strVal val="ppt_x"/>
                                          </p:val>
                                        </p:tav>
                                        <p:tav tm="100000">
                                          <p:val>
                                            <p:strVal val="ppt_x"/>
                                          </p:val>
                                        </p:tav>
                                      </p:tavLst>
                                    </p:anim>
                                    <p:anim calcmode="lin" valueType="num">
                                      <p:cBhvr additive="base">
                                        <p:cTn id="101" dur="500"/>
                                        <p:tgtEl>
                                          <p:spTgt spid="295"/>
                                        </p:tgtEl>
                                        <p:attrNameLst>
                                          <p:attrName>ppt_y</p:attrName>
                                        </p:attrNameLst>
                                      </p:cBhvr>
                                      <p:tavLst>
                                        <p:tav tm="0">
                                          <p:val>
                                            <p:strVal val="ppt_y"/>
                                          </p:val>
                                        </p:tav>
                                        <p:tav tm="100000">
                                          <p:val>
                                            <p:strVal val="1+ppt_h/2"/>
                                          </p:val>
                                        </p:tav>
                                      </p:tavLst>
                                    </p:anim>
                                    <p:set>
                                      <p:cBhvr>
                                        <p:cTn id="102" dur="1" fill="hold">
                                          <p:stCondLst>
                                            <p:cond delay="499"/>
                                          </p:stCondLst>
                                        </p:cTn>
                                        <p:tgtEl>
                                          <p:spTgt spid="295"/>
                                        </p:tgtEl>
                                        <p:attrNameLst>
                                          <p:attrName>style.visibility</p:attrName>
                                        </p:attrNameLst>
                                      </p:cBhvr>
                                      <p:to>
                                        <p:strVal val="hidden"/>
                                      </p:to>
                                    </p:set>
                                  </p:childTnLst>
                                </p:cTn>
                              </p:par>
                              <p:par>
                                <p:cTn id="103" presetID="2" presetClass="exit" presetSubtype="4" fill="hold" grpId="0" nodeType="withEffect">
                                  <p:stCondLst>
                                    <p:cond delay="0"/>
                                  </p:stCondLst>
                                  <p:childTnLst>
                                    <p:anim calcmode="lin" valueType="num">
                                      <p:cBhvr additive="base">
                                        <p:cTn id="104" dur="500"/>
                                        <p:tgtEl>
                                          <p:spTgt spid="296"/>
                                        </p:tgtEl>
                                        <p:attrNameLst>
                                          <p:attrName>ppt_x</p:attrName>
                                        </p:attrNameLst>
                                      </p:cBhvr>
                                      <p:tavLst>
                                        <p:tav tm="0">
                                          <p:val>
                                            <p:strVal val="ppt_x"/>
                                          </p:val>
                                        </p:tav>
                                        <p:tav tm="100000">
                                          <p:val>
                                            <p:strVal val="ppt_x"/>
                                          </p:val>
                                        </p:tav>
                                      </p:tavLst>
                                    </p:anim>
                                    <p:anim calcmode="lin" valueType="num">
                                      <p:cBhvr additive="base">
                                        <p:cTn id="105" dur="500"/>
                                        <p:tgtEl>
                                          <p:spTgt spid="296"/>
                                        </p:tgtEl>
                                        <p:attrNameLst>
                                          <p:attrName>ppt_y</p:attrName>
                                        </p:attrNameLst>
                                      </p:cBhvr>
                                      <p:tavLst>
                                        <p:tav tm="0">
                                          <p:val>
                                            <p:strVal val="ppt_y"/>
                                          </p:val>
                                        </p:tav>
                                        <p:tav tm="100000">
                                          <p:val>
                                            <p:strVal val="1+ppt_h/2"/>
                                          </p:val>
                                        </p:tav>
                                      </p:tavLst>
                                    </p:anim>
                                    <p:set>
                                      <p:cBhvr>
                                        <p:cTn id="106" dur="1" fill="hold">
                                          <p:stCondLst>
                                            <p:cond delay="499"/>
                                          </p:stCondLst>
                                        </p:cTn>
                                        <p:tgtEl>
                                          <p:spTgt spid="296"/>
                                        </p:tgtEl>
                                        <p:attrNameLst>
                                          <p:attrName>style.visibility</p:attrName>
                                        </p:attrNameLst>
                                      </p:cBhvr>
                                      <p:to>
                                        <p:strVal val="hidden"/>
                                      </p:to>
                                    </p:set>
                                  </p:childTnLst>
                                </p:cTn>
                              </p:par>
                              <p:par>
                                <p:cTn id="107" presetID="2" presetClass="exit" presetSubtype="4" fill="hold" grpId="0" nodeType="withEffect">
                                  <p:stCondLst>
                                    <p:cond delay="0"/>
                                  </p:stCondLst>
                                  <p:childTnLst>
                                    <p:anim calcmode="lin" valueType="num">
                                      <p:cBhvr additive="base">
                                        <p:cTn id="108" dur="500"/>
                                        <p:tgtEl>
                                          <p:spTgt spid="297"/>
                                        </p:tgtEl>
                                        <p:attrNameLst>
                                          <p:attrName>ppt_x</p:attrName>
                                        </p:attrNameLst>
                                      </p:cBhvr>
                                      <p:tavLst>
                                        <p:tav tm="0">
                                          <p:val>
                                            <p:strVal val="ppt_x"/>
                                          </p:val>
                                        </p:tav>
                                        <p:tav tm="100000">
                                          <p:val>
                                            <p:strVal val="ppt_x"/>
                                          </p:val>
                                        </p:tav>
                                      </p:tavLst>
                                    </p:anim>
                                    <p:anim calcmode="lin" valueType="num">
                                      <p:cBhvr additive="base">
                                        <p:cTn id="109" dur="500"/>
                                        <p:tgtEl>
                                          <p:spTgt spid="297"/>
                                        </p:tgtEl>
                                        <p:attrNameLst>
                                          <p:attrName>ppt_y</p:attrName>
                                        </p:attrNameLst>
                                      </p:cBhvr>
                                      <p:tavLst>
                                        <p:tav tm="0">
                                          <p:val>
                                            <p:strVal val="ppt_y"/>
                                          </p:val>
                                        </p:tav>
                                        <p:tav tm="100000">
                                          <p:val>
                                            <p:strVal val="1+ppt_h/2"/>
                                          </p:val>
                                        </p:tav>
                                      </p:tavLst>
                                    </p:anim>
                                    <p:set>
                                      <p:cBhvr>
                                        <p:cTn id="110" dur="1" fill="hold">
                                          <p:stCondLst>
                                            <p:cond delay="499"/>
                                          </p:stCondLst>
                                        </p:cTn>
                                        <p:tgtEl>
                                          <p:spTgt spid="297"/>
                                        </p:tgtEl>
                                        <p:attrNameLst>
                                          <p:attrName>style.visibility</p:attrName>
                                        </p:attrNameLst>
                                      </p:cBhvr>
                                      <p:to>
                                        <p:strVal val="hidden"/>
                                      </p:to>
                                    </p:set>
                                  </p:childTnLst>
                                </p:cTn>
                              </p:par>
                              <p:par>
                                <p:cTn id="111" presetID="2" presetClass="exit" presetSubtype="4" fill="hold" grpId="0" nodeType="withEffect">
                                  <p:stCondLst>
                                    <p:cond delay="0"/>
                                  </p:stCondLst>
                                  <p:childTnLst>
                                    <p:anim calcmode="lin" valueType="num">
                                      <p:cBhvr additive="base">
                                        <p:cTn id="112" dur="500"/>
                                        <p:tgtEl>
                                          <p:spTgt spid="298"/>
                                        </p:tgtEl>
                                        <p:attrNameLst>
                                          <p:attrName>ppt_x</p:attrName>
                                        </p:attrNameLst>
                                      </p:cBhvr>
                                      <p:tavLst>
                                        <p:tav tm="0">
                                          <p:val>
                                            <p:strVal val="ppt_x"/>
                                          </p:val>
                                        </p:tav>
                                        <p:tav tm="100000">
                                          <p:val>
                                            <p:strVal val="ppt_x"/>
                                          </p:val>
                                        </p:tav>
                                      </p:tavLst>
                                    </p:anim>
                                    <p:anim calcmode="lin" valueType="num">
                                      <p:cBhvr additive="base">
                                        <p:cTn id="113" dur="500"/>
                                        <p:tgtEl>
                                          <p:spTgt spid="298"/>
                                        </p:tgtEl>
                                        <p:attrNameLst>
                                          <p:attrName>ppt_y</p:attrName>
                                        </p:attrNameLst>
                                      </p:cBhvr>
                                      <p:tavLst>
                                        <p:tav tm="0">
                                          <p:val>
                                            <p:strVal val="ppt_y"/>
                                          </p:val>
                                        </p:tav>
                                        <p:tav tm="100000">
                                          <p:val>
                                            <p:strVal val="1+ppt_h/2"/>
                                          </p:val>
                                        </p:tav>
                                      </p:tavLst>
                                    </p:anim>
                                    <p:set>
                                      <p:cBhvr>
                                        <p:cTn id="114" dur="1" fill="hold">
                                          <p:stCondLst>
                                            <p:cond delay="499"/>
                                          </p:stCondLst>
                                        </p:cTn>
                                        <p:tgtEl>
                                          <p:spTgt spid="298"/>
                                        </p:tgtEl>
                                        <p:attrNameLst>
                                          <p:attrName>style.visibility</p:attrName>
                                        </p:attrNameLst>
                                      </p:cBhvr>
                                      <p:to>
                                        <p:strVal val="hidden"/>
                                      </p:to>
                                    </p:set>
                                  </p:childTnLst>
                                </p:cTn>
                              </p:par>
                              <p:par>
                                <p:cTn id="115" presetID="2" presetClass="exit" presetSubtype="4" fill="hold" grpId="0" nodeType="withEffect">
                                  <p:stCondLst>
                                    <p:cond delay="0"/>
                                  </p:stCondLst>
                                  <p:childTnLst>
                                    <p:anim calcmode="lin" valueType="num">
                                      <p:cBhvr additive="base">
                                        <p:cTn id="116" dur="500"/>
                                        <p:tgtEl>
                                          <p:spTgt spid="299"/>
                                        </p:tgtEl>
                                        <p:attrNameLst>
                                          <p:attrName>ppt_x</p:attrName>
                                        </p:attrNameLst>
                                      </p:cBhvr>
                                      <p:tavLst>
                                        <p:tav tm="0">
                                          <p:val>
                                            <p:strVal val="ppt_x"/>
                                          </p:val>
                                        </p:tav>
                                        <p:tav tm="100000">
                                          <p:val>
                                            <p:strVal val="ppt_x"/>
                                          </p:val>
                                        </p:tav>
                                      </p:tavLst>
                                    </p:anim>
                                    <p:anim calcmode="lin" valueType="num">
                                      <p:cBhvr additive="base">
                                        <p:cTn id="117" dur="500"/>
                                        <p:tgtEl>
                                          <p:spTgt spid="299"/>
                                        </p:tgtEl>
                                        <p:attrNameLst>
                                          <p:attrName>ppt_y</p:attrName>
                                        </p:attrNameLst>
                                      </p:cBhvr>
                                      <p:tavLst>
                                        <p:tav tm="0">
                                          <p:val>
                                            <p:strVal val="ppt_y"/>
                                          </p:val>
                                        </p:tav>
                                        <p:tav tm="100000">
                                          <p:val>
                                            <p:strVal val="1+ppt_h/2"/>
                                          </p:val>
                                        </p:tav>
                                      </p:tavLst>
                                    </p:anim>
                                    <p:set>
                                      <p:cBhvr>
                                        <p:cTn id="118" dur="1" fill="hold">
                                          <p:stCondLst>
                                            <p:cond delay="499"/>
                                          </p:stCondLst>
                                        </p:cTn>
                                        <p:tgtEl>
                                          <p:spTgt spid="299"/>
                                        </p:tgtEl>
                                        <p:attrNameLst>
                                          <p:attrName>style.visibility</p:attrName>
                                        </p:attrNameLst>
                                      </p:cBhvr>
                                      <p:to>
                                        <p:strVal val="hidden"/>
                                      </p:to>
                                    </p:set>
                                  </p:childTnLst>
                                </p:cTn>
                              </p:par>
                              <p:par>
                                <p:cTn id="119" presetID="2" presetClass="exit" presetSubtype="4" fill="hold" grpId="0" nodeType="withEffect">
                                  <p:stCondLst>
                                    <p:cond delay="0"/>
                                  </p:stCondLst>
                                  <p:childTnLst>
                                    <p:anim calcmode="lin" valueType="num">
                                      <p:cBhvr additive="base">
                                        <p:cTn id="120" dur="500"/>
                                        <p:tgtEl>
                                          <p:spTgt spid="300"/>
                                        </p:tgtEl>
                                        <p:attrNameLst>
                                          <p:attrName>ppt_x</p:attrName>
                                        </p:attrNameLst>
                                      </p:cBhvr>
                                      <p:tavLst>
                                        <p:tav tm="0">
                                          <p:val>
                                            <p:strVal val="ppt_x"/>
                                          </p:val>
                                        </p:tav>
                                        <p:tav tm="100000">
                                          <p:val>
                                            <p:strVal val="ppt_x"/>
                                          </p:val>
                                        </p:tav>
                                      </p:tavLst>
                                    </p:anim>
                                    <p:anim calcmode="lin" valueType="num">
                                      <p:cBhvr additive="base">
                                        <p:cTn id="121" dur="500"/>
                                        <p:tgtEl>
                                          <p:spTgt spid="300"/>
                                        </p:tgtEl>
                                        <p:attrNameLst>
                                          <p:attrName>ppt_y</p:attrName>
                                        </p:attrNameLst>
                                      </p:cBhvr>
                                      <p:tavLst>
                                        <p:tav tm="0">
                                          <p:val>
                                            <p:strVal val="ppt_y"/>
                                          </p:val>
                                        </p:tav>
                                        <p:tav tm="100000">
                                          <p:val>
                                            <p:strVal val="1+ppt_h/2"/>
                                          </p:val>
                                        </p:tav>
                                      </p:tavLst>
                                    </p:anim>
                                    <p:set>
                                      <p:cBhvr>
                                        <p:cTn id="122" dur="1" fill="hold">
                                          <p:stCondLst>
                                            <p:cond delay="499"/>
                                          </p:stCondLst>
                                        </p:cTn>
                                        <p:tgtEl>
                                          <p:spTgt spid="300"/>
                                        </p:tgtEl>
                                        <p:attrNameLst>
                                          <p:attrName>style.visibility</p:attrName>
                                        </p:attrNameLst>
                                      </p:cBhvr>
                                      <p:to>
                                        <p:strVal val="hidden"/>
                                      </p:to>
                                    </p:set>
                                  </p:childTnLst>
                                </p:cTn>
                              </p:par>
                              <p:par>
                                <p:cTn id="123" presetID="2" presetClass="exit" presetSubtype="4" fill="hold" grpId="0" nodeType="withEffect">
                                  <p:stCondLst>
                                    <p:cond delay="0"/>
                                  </p:stCondLst>
                                  <p:childTnLst>
                                    <p:anim calcmode="lin" valueType="num">
                                      <p:cBhvr additive="base">
                                        <p:cTn id="124" dur="500"/>
                                        <p:tgtEl>
                                          <p:spTgt spid="301"/>
                                        </p:tgtEl>
                                        <p:attrNameLst>
                                          <p:attrName>ppt_x</p:attrName>
                                        </p:attrNameLst>
                                      </p:cBhvr>
                                      <p:tavLst>
                                        <p:tav tm="0">
                                          <p:val>
                                            <p:strVal val="ppt_x"/>
                                          </p:val>
                                        </p:tav>
                                        <p:tav tm="100000">
                                          <p:val>
                                            <p:strVal val="ppt_x"/>
                                          </p:val>
                                        </p:tav>
                                      </p:tavLst>
                                    </p:anim>
                                    <p:anim calcmode="lin" valueType="num">
                                      <p:cBhvr additive="base">
                                        <p:cTn id="125" dur="500"/>
                                        <p:tgtEl>
                                          <p:spTgt spid="301"/>
                                        </p:tgtEl>
                                        <p:attrNameLst>
                                          <p:attrName>ppt_y</p:attrName>
                                        </p:attrNameLst>
                                      </p:cBhvr>
                                      <p:tavLst>
                                        <p:tav tm="0">
                                          <p:val>
                                            <p:strVal val="ppt_y"/>
                                          </p:val>
                                        </p:tav>
                                        <p:tav tm="100000">
                                          <p:val>
                                            <p:strVal val="1+ppt_h/2"/>
                                          </p:val>
                                        </p:tav>
                                      </p:tavLst>
                                    </p:anim>
                                    <p:set>
                                      <p:cBhvr>
                                        <p:cTn id="126" dur="1" fill="hold">
                                          <p:stCondLst>
                                            <p:cond delay="499"/>
                                          </p:stCondLst>
                                        </p:cTn>
                                        <p:tgtEl>
                                          <p:spTgt spid="301"/>
                                        </p:tgtEl>
                                        <p:attrNameLst>
                                          <p:attrName>style.visibility</p:attrName>
                                        </p:attrNameLst>
                                      </p:cBhvr>
                                      <p:to>
                                        <p:strVal val="hidden"/>
                                      </p:to>
                                    </p:set>
                                  </p:childTnLst>
                                </p:cTn>
                              </p:par>
                              <p:par>
                                <p:cTn id="127" presetID="2" presetClass="exit" presetSubtype="4" fill="hold" grpId="0" nodeType="withEffect">
                                  <p:stCondLst>
                                    <p:cond delay="0"/>
                                  </p:stCondLst>
                                  <p:childTnLst>
                                    <p:anim calcmode="lin" valueType="num">
                                      <p:cBhvr additive="base">
                                        <p:cTn id="128" dur="500"/>
                                        <p:tgtEl>
                                          <p:spTgt spid="302"/>
                                        </p:tgtEl>
                                        <p:attrNameLst>
                                          <p:attrName>ppt_x</p:attrName>
                                        </p:attrNameLst>
                                      </p:cBhvr>
                                      <p:tavLst>
                                        <p:tav tm="0">
                                          <p:val>
                                            <p:strVal val="ppt_x"/>
                                          </p:val>
                                        </p:tav>
                                        <p:tav tm="100000">
                                          <p:val>
                                            <p:strVal val="ppt_x"/>
                                          </p:val>
                                        </p:tav>
                                      </p:tavLst>
                                    </p:anim>
                                    <p:anim calcmode="lin" valueType="num">
                                      <p:cBhvr additive="base">
                                        <p:cTn id="129" dur="500"/>
                                        <p:tgtEl>
                                          <p:spTgt spid="302"/>
                                        </p:tgtEl>
                                        <p:attrNameLst>
                                          <p:attrName>ppt_y</p:attrName>
                                        </p:attrNameLst>
                                      </p:cBhvr>
                                      <p:tavLst>
                                        <p:tav tm="0">
                                          <p:val>
                                            <p:strVal val="ppt_y"/>
                                          </p:val>
                                        </p:tav>
                                        <p:tav tm="100000">
                                          <p:val>
                                            <p:strVal val="1+ppt_h/2"/>
                                          </p:val>
                                        </p:tav>
                                      </p:tavLst>
                                    </p:anim>
                                    <p:set>
                                      <p:cBhvr>
                                        <p:cTn id="130" dur="1" fill="hold">
                                          <p:stCondLst>
                                            <p:cond delay="499"/>
                                          </p:stCondLst>
                                        </p:cTn>
                                        <p:tgtEl>
                                          <p:spTgt spid="302"/>
                                        </p:tgtEl>
                                        <p:attrNameLst>
                                          <p:attrName>style.visibility</p:attrName>
                                        </p:attrNameLst>
                                      </p:cBhvr>
                                      <p:to>
                                        <p:strVal val="hidden"/>
                                      </p:to>
                                    </p:set>
                                  </p:childTnLst>
                                </p:cTn>
                              </p:par>
                              <p:par>
                                <p:cTn id="131" presetID="2" presetClass="exit" presetSubtype="4" fill="hold" grpId="0" nodeType="withEffect">
                                  <p:stCondLst>
                                    <p:cond delay="0"/>
                                  </p:stCondLst>
                                  <p:childTnLst>
                                    <p:anim calcmode="lin" valueType="num">
                                      <p:cBhvr additive="base">
                                        <p:cTn id="132" dur="500"/>
                                        <p:tgtEl>
                                          <p:spTgt spid="800"/>
                                        </p:tgtEl>
                                        <p:attrNameLst>
                                          <p:attrName>ppt_x</p:attrName>
                                        </p:attrNameLst>
                                      </p:cBhvr>
                                      <p:tavLst>
                                        <p:tav tm="0">
                                          <p:val>
                                            <p:strVal val="ppt_x"/>
                                          </p:val>
                                        </p:tav>
                                        <p:tav tm="100000">
                                          <p:val>
                                            <p:strVal val="ppt_x"/>
                                          </p:val>
                                        </p:tav>
                                      </p:tavLst>
                                    </p:anim>
                                    <p:anim calcmode="lin" valueType="num">
                                      <p:cBhvr additive="base">
                                        <p:cTn id="133" dur="500"/>
                                        <p:tgtEl>
                                          <p:spTgt spid="800"/>
                                        </p:tgtEl>
                                        <p:attrNameLst>
                                          <p:attrName>ppt_y</p:attrName>
                                        </p:attrNameLst>
                                      </p:cBhvr>
                                      <p:tavLst>
                                        <p:tav tm="0">
                                          <p:val>
                                            <p:strVal val="ppt_y"/>
                                          </p:val>
                                        </p:tav>
                                        <p:tav tm="100000">
                                          <p:val>
                                            <p:strVal val="1+ppt_h/2"/>
                                          </p:val>
                                        </p:tav>
                                      </p:tavLst>
                                    </p:anim>
                                    <p:set>
                                      <p:cBhvr>
                                        <p:cTn id="134" dur="1" fill="hold">
                                          <p:stCondLst>
                                            <p:cond delay="499"/>
                                          </p:stCondLst>
                                        </p:cTn>
                                        <p:tgtEl>
                                          <p:spTgt spid="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5" grpId="0" animBg="1"/>
      <p:bldP spid="431" grpId="0" animBg="1"/>
      <p:bldP spid="431" grpId="1" animBg="1"/>
      <p:bldP spid="11" grpId="0"/>
      <p:bldP spid="800" grpId="0" animBg="1"/>
      <p:bldP spid="801" grpId="0" animBg="1"/>
      <p:bldP spid="5" grpId="0"/>
      <p:bldP spid="240" grpId="0"/>
      <p:bldP spid="241" grpId="0" animBg="1"/>
      <p:bldP spid="10" grpId="0" animBg="1"/>
      <p:bldP spid="10" grpId="1" animBg="1"/>
      <p:bldP spid="12" grpId="0" animBg="1"/>
      <p:bldP spid="12" grpId="1" animBg="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CDFE-CCB8-45D5-8E78-A2027B4FF0A0}"/>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fe895d80-bdac-4b0c-a194-bda78264fc7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d431518-3490-47ae-ad22-2a9630ba0f7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7101</Words>
  <Application>Microsoft Office PowerPoint</Application>
  <PresentationFormat>Custom</PresentationFormat>
  <Paragraphs>1583</Paragraphs>
  <Slides>62</Slides>
  <Notes>57</Notes>
  <HiddenSlides>15</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62</vt:i4>
      </vt:variant>
    </vt:vector>
  </HeadingPairs>
  <TitlesOfParts>
    <vt:vector size="81" baseType="lpstr">
      <vt:lpstr>Arial</vt:lpstr>
      <vt:lpstr>Calibri</vt:lpstr>
      <vt:lpstr>Calibri Light</vt:lpstr>
      <vt:lpstr>Consolas</vt:lpstr>
      <vt:lpstr>Corbel</vt:lpstr>
      <vt:lpstr>Segoe UI</vt:lpstr>
      <vt:lpstr>Segoe UI (Body)</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PowerPoint Presentation</vt:lpstr>
      <vt:lpstr>SQL DW  Gen2: New Features &amp; Enhancements</vt:lpstr>
      <vt:lpstr>Best-in-class price per performance</vt:lpstr>
      <vt:lpstr>Agenda</vt:lpstr>
      <vt:lpstr>Adaptive cache</vt:lpstr>
      <vt:lpstr>Gen2 Architecture bottomless storage</vt:lpstr>
      <vt:lpstr>Automated Tiering Of Storage Layers</vt:lpstr>
      <vt:lpstr>Adaptive cache miss (cold scan)</vt:lpstr>
      <vt:lpstr>PowerPoint Presentation</vt:lpstr>
      <vt:lpstr>Adaptive cache miss (full cache, cold scan)</vt:lpstr>
      <vt:lpstr>Sizing the Gen2 Cache</vt:lpstr>
      <vt:lpstr>PowerPoint Presentation</vt:lpstr>
      <vt:lpstr>Gen2 Performance Accelerator</vt:lpstr>
      <vt:lpstr>Distributed Data Movement</vt:lpstr>
      <vt:lpstr>Gen1 – Data Movement Service</vt:lpstr>
      <vt:lpstr>Gen2 – instant data movement</vt:lpstr>
      <vt:lpstr>Lower Entry Point</vt:lpstr>
      <vt:lpstr>Gen2 Resource Classes</vt:lpstr>
      <vt:lpstr>History of Dynamic Resource Classes</vt:lpstr>
      <vt:lpstr>Gen1 - Inconsistent Concurrency</vt:lpstr>
      <vt:lpstr>Gen2 – Simpler resource model</vt:lpstr>
      <vt:lpstr>Gen2 – Simpler model</vt:lpstr>
      <vt:lpstr>What’s new since Gen2</vt:lpstr>
      <vt:lpstr>Workload Management</vt:lpstr>
      <vt:lpstr>PowerPoint Presentation</vt:lpstr>
      <vt:lpstr>PowerPoint Presentation</vt:lpstr>
      <vt:lpstr>PowerPoint Presentation</vt:lpstr>
      <vt:lpstr>PowerPoint Presentation</vt:lpstr>
      <vt:lpstr>Industry Leading Performance</vt:lpstr>
      <vt:lpstr>Industry Leading Performance</vt:lpstr>
      <vt:lpstr>Gen2 Performance Announcement Details</vt:lpstr>
      <vt:lpstr>Gen2 Future Goodies</vt:lpstr>
      <vt:lpstr>Security Enhancements</vt:lpstr>
      <vt:lpstr>Row-level security (RLS)</vt:lpstr>
      <vt:lpstr>RLS - Create a security policy</vt:lpstr>
      <vt:lpstr>RLS in three steps</vt:lpstr>
      <vt:lpstr>COLUMN-level security (CLS)</vt:lpstr>
      <vt:lpstr>CLS in three steps</vt:lpstr>
      <vt:lpstr>SQL Data discovery &amp; classification PRE</vt:lpstr>
      <vt:lpstr>PowerPoint Presentation</vt:lpstr>
      <vt:lpstr>PowerPoint Presentation</vt:lpstr>
      <vt:lpstr>PowerPoint Presentation</vt:lpstr>
      <vt:lpstr>PowerPoint Presentation</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Snapshot isolation        </vt:lpstr>
      <vt:lpstr>JSON data support – insert JSON data</vt:lpstr>
      <vt:lpstr>JSON data support – read JSON data</vt:lpstr>
      <vt:lpstr>JSON data support – modify and operate on JSON data</vt:lpstr>
      <vt:lpstr>PowerPoint Presentation</vt:lpstr>
      <vt:lpstr>Windowing functions</vt:lpstr>
      <vt:lpstr>Approximate execution</vt:lpstr>
      <vt:lpstr>Group by options        </vt:lpstr>
      <vt:lpstr>PowerPoint Presentation</vt:lpstr>
      <vt:lpstr>Since Gen2 GA</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2017-03-22T23:49:30Z</dcterms:created>
  <dcterms:modified xsi:type="dcterms:W3CDTF">2019-07-14T16:41:55Z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5632">
    <vt:lpwstr>12</vt:lpwstr>
  </property>
  <property fmtid="{D5CDD505-2E9C-101B-9397-08002B2CF9AE}" pid="12" name="AuthorIds_UIVersion_10752">
    <vt:lpwstr>12</vt:lpwstr>
  </property>
</Properties>
</file>